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363" r:id="rId2"/>
    <p:sldId id="522" r:id="rId3"/>
    <p:sldId id="641" r:id="rId4"/>
    <p:sldId id="517" r:id="rId5"/>
    <p:sldId id="416" r:id="rId6"/>
    <p:sldId id="515" r:id="rId7"/>
    <p:sldId id="532" r:id="rId8"/>
    <p:sldId id="530" r:id="rId9"/>
    <p:sldId id="533" r:id="rId10"/>
    <p:sldId id="534" r:id="rId11"/>
    <p:sldId id="535" r:id="rId12"/>
    <p:sldId id="536" r:id="rId13"/>
    <p:sldId id="537" r:id="rId14"/>
    <p:sldId id="538" r:id="rId15"/>
    <p:sldId id="540" r:id="rId16"/>
    <p:sldId id="539" r:id="rId17"/>
    <p:sldId id="523" r:id="rId18"/>
    <p:sldId id="541" r:id="rId19"/>
    <p:sldId id="542" r:id="rId20"/>
    <p:sldId id="543" r:id="rId21"/>
    <p:sldId id="544" r:id="rId22"/>
    <p:sldId id="545" r:id="rId23"/>
    <p:sldId id="546" r:id="rId24"/>
    <p:sldId id="547" r:id="rId25"/>
    <p:sldId id="548" r:id="rId26"/>
    <p:sldId id="549" r:id="rId27"/>
    <p:sldId id="551" r:id="rId28"/>
    <p:sldId id="552" r:id="rId29"/>
    <p:sldId id="550" r:id="rId30"/>
    <p:sldId id="555" r:id="rId31"/>
    <p:sldId id="554" r:id="rId32"/>
    <p:sldId id="556" r:id="rId33"/>
    <p:sldId id="557" r:id="rId34"/>
    <p:sldId id="558" r:id="rId35"/>
    <p:sldId id="561" r:id="rId36"/>
    <p:sldId id="570" r:id="rId37"/>
    <p:sldId id="571" r:id="rId38"/>
    <p:sldId id="572" r:id="rId39"/>
    <p:sldId id="573" r:id="rId40"/>
    <p:sldId id="565" r:id="rId41"/>
    <p:sldId id="566" r:id="rId42"/>
    <p:sldId id="627" r:id="rId43"/>
    <p:sldId id="628" r:id="rId44"/>
    <p:sldId id="629" r:id="rId45"/>
    <p:sldId id="630" r:id="rId46"/>
    <p:sldId id="631" r:id="rId47"/>
    <p:sldId id="632" r:id="rId48"/>
    <p:sldId id="567" r:id="rId49"/>
    <p:sldId id="524" r:id="rId50"/>
    <p:sldId id="568" r:id="rId51"/>
    <p:sldId id="655" r:id="rId52"/>
    <p:sldId id="656" r:id="rId53"/>
    <p:sldId id="657" r:id="rId54"/>
    <p:sldId id="577" r:id="rId55"/>
    <p:sldId id="578" r:id="rId56"/>
    <p:sldId id="525" r:id="rId57"/>
    <p:sldId id="594" r:id="rId58"/>
    <p:sldId id="643" r:id="rId59"/>
    <p:sldId id="595" r:id="rId60"/>
    <p:sldId id="644" r:id="rId61"/>
    <p:sldId id="658" r:id="rId62"/>
    <p:sldId id="645" r:id="rId63"/>
    <p:sldId id="646" r:id="rId64"/>
    <p:sldId id="647" r:id="rId65"/>
    <p:sldId id="648" r:id="rId66"/>
    <p:sldId id="649" r:id="rId67"/>
    <p:sldId id="671" r:id="rId68"/>
    <p:sldId id="650" r:id="rId69"/>
    <p:sldId id="651" r:id="rId70"/>
    <p:sldId id="659" r:id="rId71"/>
    <p:sldId id="672" r:id="rId72"/>
    <p:sldId id="661" r:id="rId73"/>
    <p:sldId id="662" r:id="rId74"/>
    <p:sldId id="673" r:id="rId75"/>
    <p:sldId id="663" r:id="rId76"/>
    <p:sldId id="664" r:id="rId77"/>
    <p:sldId id="665" r:id="rId78"/>
    <p:sldId id="666" r:id="rId79"/>
    <p:sldId id="667" r:id="rId80"/>
    <p:sldId id="653" r:id="rId81"/>
    <p:sldId id="596" r:id="rId82"/>
    <p:sldId id="598" r:id="rId83"/>
    <p:sldId id="599" r:id="rId84"/>
    <p:sldId id="669" r:id="rId85"/>
    <p:sldId id="607" r:id="rId86"/>
    <p:sldId id="613" r:id="rId87"/>
    <p:sldId id="608" r:id="rId88"/>
    <p:sldId id="609" r:id="rId89"/>
    <p:sldId id="610" r:id="rId90"/>
    <p:sldId id="611" r:id="rId91"/>
    <p:sldId id="612" r:id="rId92"/>
    <p:sldId id="614" r:id="rId93"/>
    <p:sldId id="637" r:id="rId94"/>
    <p:sldId id="615" r:id="rId95"/>
    <p:sldId id="616" r:id="rId96"/>
    <p:sldId id="617" r:id="rId97"/>
    <p:sldId id="618" r:id="rId98"/>
    <p:sldId id="619" r:id="rId99"/>
    <p:sldId id="638" r:id="rId100"/>
    <p:sldId id="639" r:id="rId101"/>
    <p:sldId id="633" r:id="rId102"/>
    <p:sldId id="634" r:id="rId103"/>
    <p:sldId id="670" r:id="rId104"/>
    <p:sldId id="652" r:id="rId105"/>
  </p:sldIdLst>
  <p:sldSz cx="9144000" cy="6858000" type="screen4x3"/>
  <p:notesSz cx="7102475" cy="8991600"/>
  <p:embeddedFontLst>
    <p:embeddedFont>
      <p:font typeface="Verdana" panose="020B0604030504040204" pitchFamily="34" charset="0"/>
      <p:regular r:id="rId108"/>
      <p:bold r:id="rId109"/>
      <p:italic r:id="rId110"/>
      <p:boldItalic r:id="rId111"/>
    </p:embeddedFont>
    <p:embeddedFont>
      <p:font typeface="华文新魏" panose="02010800040101010101" pitchFamily="2" charset="-122"/>
      <p:regular r:id="rId112"/>
    </p:embeddedFont>
    <p:embeddedFont>
      <p:font typeface="华文行楷" panose="02010800040101010101" pitchFamily="2" charset="-122"/>
      <p:regular r:id="rId11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2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5A9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0" autoAdjust="0"/>
    <p:restoredTop sz="91579" autoAdjust="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260" y="-96"/>
      </p:cViewPr>
      <p:guideLst>
        <p:guide orient="horz" pos="2832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3.fntdata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6.fntdata"/><Relationship Id="rId118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1.fntdata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bao" userId="60f87d71-f48e-426d-9a55-4766703778a1" providerId="ADAL" clId="{AB90C4A4-E43C-4AC7-B71C-AB8142801F31}"/>
    <pc:docChg chg="modSld">
      <pc:chgData name="Maxbao" userId="60f87d71-f48e-426d-9a55-4766703778a1" providerId="ADAL" clId="{AB90C4A4-E43C-4AC7-B71C-AB8142801F31}" dt="2023-11-08T12:31:48.757" v="1" actId="20577"/>
      <pc:docMkLst>
        <pc:docMk/>
      </pc:docMkLst>
      <pc:sldChg chg="modSp mod">
        <pc:chgData name="Maxbao" userId="60f87d71-f48e-426d-9a55-4766703778a1" providerId="ADAL" clId="{AB90C4A4-E43C-4AC7-B71C-AB8142801F31}" dt="2023-11-08T12:31:48.757" v="1" actId="20577"/>
        <pc:sldMkLst>
          <pc:docMk/>
          <pc:sldMk cId="0" sldId="614"/>
        </pc:sldMkLst>
        <pc:spChg chg="mod">
          <ac:chgData name="Maxbao" userId="60f87d71-f48e-426d-9a55-4766703778a1" providerId="ADAL" clId="{AB90C4A4-E43C-4AC7-B71C-AB8142801F31}" dt="2023-11-08T12:31:48.757" v="1" actId="20577"/>
          <ac:spMkLst>
            <pc:docMk/>
            <pc:sldMk cId="0" sldId="614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8582EB7D-E15B-452E-9D28-4E290F98C5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7638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3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03338" y="674688"/>
            <a:ext cx="4495800" cy="3371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19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270375"/>
            <a:ext cx="5683250" cy="404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519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19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678620A1-D6D5-4D96-86BF-2D138E73CE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2529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两个选择中哪个对本质有影响？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8620A1-D6D5-4D96-86BF-2D138E73CE2C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22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gray">
          <a:xfrm>
            <a:off x="0" y="297180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12549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381000" y="319088"/>
            <a:ext cx="1752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>
                <a:latin typeface="Verdana" pitchFamily="34" charset="0"/>
                <a:ea typeface="华文行楷" pitchFamily="2" charset="-122"/>
              </a:rPr>
              <a:t>编译原理</a:t>
            </a: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gray">
          <a:xfrm>
            <a:off x="0" y="2895600"/>
            <a:ext cx="8229600" cy="9144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905000" y="5410200"/>
            <a:ext cx="51816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latin typeface="华文新魏" pitchFamily="2" charset="-122"/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048000"/>
            <a:ext cx="7924800" cy="685800"/>
          </a:xfrm>
        </p:spPr>
        <p:txBody>
          <a:bodyPr/>
          <a:lstStyle>
            <a:lvl1pPr>
              <a:defRPr sz="3600">
                <a:latin typeface="华文新魏" pitchFamily="2" charset="-122"/>
                <a:ea typeface="华文新魏" pitchFamily="2" charset="-122"/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B83F823-E07C-48F2-A837-64D79253129C}" type="datetime1">
              <a:rPr lang="zh-CN" altLang="en-US"/>
              <a:pPr>
                <a:defRPr/>
              </a:pPr>
              <a:t>2023/11/8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" y="6477000"/>
            <a:ext cx="2895600" cy="244475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 algn="ctr">
              <a:defRPr sz="12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72B819AC-E5C8-4E13-ABA7-B87D3D3063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E3787-B33C-4738-B5EB-9B7E2EA55B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5D968-DBBE-4136-986F-71CF902A6B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9309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9309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6031F-873A-4C2D-A6B6-1E6B97A717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73914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5092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5092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EF665-79A4-4DD5-A8EF-44E576FE52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0" i="0" baseline="0">
                <a:latin typeface="Verdana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220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2pPr>
            <a:lvl3pPr>
              <a:defRPr sz="200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180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180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09CABE-5A73-4F6E-B5DB-972D106D02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57200" y="1143000"/>
            <a:ext cx="82296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 baseline="0">
                <a:latin typeface="Times New Roman" pitchFamily="18" charset="0"/>
              </a:defRPr>
            </a:lvl2pPr>
            <a:lvl3pPr>
              <a:defRPr baseline="0">
                <a:latin typeface="Times New Roman" pitchFamily="18" charset="0"/>
              </a:defRPr>
            </a:lvl3pPr>
            <a:lvl4pPr>
              <a:defRPr baseline="0">
                <a:latin typeface="Times New Roman" pitchFamily="18" charset="0"/>
              </a:defRPr>
            </a:lvl4pPr>
            <a:lvl5pPr>
              <a:defRPr baseline="0">
                <a:latin typeface="Times New Roman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F0851-7818-48B3-AA72-CC2C67C1F1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5092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5092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E8CA0-CF70-4538-953F-9E6D98C09C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BFA2C-4980-4048-8EBF-1F0D8187CD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44274-B9A1-49B2-88DA-0737F6E6E1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1BF446-9FC4-450B-8E2B-7B48650F81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4FE7F-7D87-4643-941B-84E98B52C0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0" y="533400"/>
            <a:ext cx="9144000" cy="6858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12549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gray">
          <a:xfrm>
            <a:off x="0" y="457200"/>
            <a:ext cx="8229600" cy="6858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509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553200"/>
            <a:ext cx="21336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0ADFEB4D-18BA-4C9B-B5CF-C065F23E55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838200" y="5334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34" r:id="rId2"/>
    <p:sldLayoutId id="2147483946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华文行楷" pitchFamily="2" charset="-122"/>
          <a:ea typeface="华文行楷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华文行楷" pitchFamily="2" charset="-122"/>
          <a:ea typeface="华文行楷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华文行楷" pitchFamily="2" charset="-122"/>
          <a:ea typeface="华文行楷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华文行楷" pitchFamily="2" charset="-122"/>
          <a:ea typeface="华文行楷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行楷" pitchFamily="2" charset="-122"/>
          <a:ea typeface="华文行楷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行楷" pitchFamily="2" charset="-122"/>
          <a:ea typeface="华文行楷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行楷" pitchFamily="2" charset="-122"/>
          <a:ea typeface="华文行楷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华文行楷" pitchFamily="2" charset="-122"/>
          <a:ea typeface="华文行楷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res/lex-min.mp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rgbClr val="000000"/>
                </a:solidFill>
              </a:rPr>
              <a:t>第</a:t>
            </a:r>
            <a:r>
              <a:rPr lang="en-US" altLang="zh-CN" sz="3200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lang="zh-CN" altLang="en-US" sz="3200">
                <a:solidFill>
                  <a:srgbClr val="000000"/>
                </a:solidFill>
              </a:rPr>
              <a:t>章</a:t>
            </a:r>
            <a:r>
              <a:rPr lang="zh-CN" altLang="en-US">
                <a:solidFill>
                  <a:srgbClr val="000000"/>
                </a:solidFill>
              </a:rPr>
              <a:t> 语法分析（上）</a:t>
            </a:r>
            <a:endParaRPr lang="en-US" altLang="zh-CN" sz="3200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5181600"/>
            <a:ext cx="5715000" cy="533400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西北大学信息学院计算机科学</a:t>
            </a:r>
            <a:r>
              <a:rPr lang="zh-CN" altLang="en-US" sz="2000"/>
              <a:t>系 付丽娜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代表性的文法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4384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表达式文法的</a:t>
            </a:r>
            <a:r>
              <a:rPr lang="en-US" altLang="zh-CN" dirty="0"/>
              <a:t>LR</a:t>
            </a:r>
            <a:r>
              <a:rPr lang="zh-CN" altLang="en-US" dirty="0"/>
              <a:t>文法版本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文法</a:t>
            </a:r>
            <a:r>
              <a:rPr lang="en-US" altLang="zh-CN" dirty="0"/>
              <a:t>4.1</a:t>
            </a:r>
            <a:r>
              <a:rPr lang="zh-CN" altLang="en-US" dirty="0"/>
              <a:t>，其中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E</a:t>
            </a:r>
            <a:r>
              <a:rPr lang="zh-CN" altLang="en-US" dirty="0"/>
              <a:t>表示一组以</a:t>
            </a:r>
            <a:r>
              <a:rPr lang="en-US" altLang="zh-CN" dirty="0"/>
              <a:t>+</a:t>
            </a:r>
            <a:r>
              <a:rPr lang="zh-CN" altLang="en-US" dirty="0"/>
              <a:t>号分隔的项所组成的表达式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T</a:t>
            </a:r>
            <a:r>
              <a:rPr lang="zh-CN" altLang="en-US" dirty="0"/>
              <a:t>表示由一组以*号分隔的因子所组成的项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F</a:t>
            </a:r>
            <a:r>
              <a:rPr lang="zh-CN" altLang="en-US" dirty="0"/>
              <a:t>表示因子，可能是括号括起的表达式或标识符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6E3D6-7EE2-4CEB-AF83-D644C0281FE6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14800"/>
            <a:ext cx="3517900" cy="1371600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解答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4191000" cy="4343400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zh-CN" altLang="en-US" dirty="0"/>
              <a:t>解</a:t>
            </a:r>
            <a:r>
              <a:rPr lang="en-US" altLang="zh-CN" dirty="0"/>
              <a:t>:</a:t>
            </a: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）消除文法</a:t>
            </a:r>
            <a:r>
              <a:rPr lang="en-US" altLang="zh-CN" sz="2000" dirty="0"/>
              <a:t>G</a:t>
            </a:r>
            <a:r>
              <a:rPr lang="zh-CN" altLang="en-US" sz="2000" dirty="0"/>
              <a:t>中的左递归</a:t>
            </a:r>
            <a:endParaRPr lang="en-US" altLang="zh-CN" sz="2200" dirty="0"/>
          </a:p>
          <a:p>
            <a:pPr lvl="1">
              <a:buFont typeface="Wingdings" pitchFamily="2" charset="2"/>
              <a:buNone/>
              <a:defRPr/>
            </a:pP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 → 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aPS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’ | *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aPS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’  </a:t>
            </a:r>
          </a:p>
          <a:p>
            <a:pPr lvl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S’ →*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aPS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’ |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sym typeface="Symbol" pitchFamily="18" charset="2"/>
              </a:rPr>
              <a:t>  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 → +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| +a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）提取公共左因子，得到</a:t>
            </a:r>
            <a:r>
              <a:rPr lang="en-US" altLang="zh-CN" sz="2000" dirty="0"/>
              <a:t>G’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 → 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aPS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’ | *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aPS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’  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S’ →*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aPS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’ |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sym typeface="Symbol" pitchFamily="18" charset="2"/>
              </a:rPr>
              <a:t>  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 → +</a:t>
            </a:r>
            <a:r>
              <a:rPr lang="en-US" altLang="zh-CN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’ 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P’ → P |</a:t>
            </a:r>
            <a:r>
              <a:rPr lang="en-US" altLang="zh-CN" b="1" i="1" dirty="0">
                <a:solidFill>
                  <a:schemeClr val="tx2">
                    <a:lumMod val="60000"/>
                    <a:lumOff val="40000"/>
                  </a:schemeClr>
                </a:solidFill>
                <a:sym typeface="Symbol" pitchFamily="18" charset="2"/>
              </a:rPr>
              <a:t> </a:t>
            </a:r>
            <a:endParaRPr lang="en-US" altLang="zh-CN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886200" y="3733800"/>
            <a:ext cx="434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95350" lvl="1" indent="-3810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zh-CN" altLang="en-US" sz="2000" kern="0" dirty="0">
                <a:latin typeface="+mn-lt"/>
                <a:ea typeface="+mn-ea"/>
              </a:rPr>
              <a:t>（</a:t>
            </a:r>
            <a:r>
              <a:rPr lang="en-US" altLang="zh-CN" sz="2000" kern="0" dirty="0">
                <a:latin typeface="+mn-lt"/>
                <a:ea typeface="+mn-ea"/>
              </a:rPr>
              <a:t>4</a:t>
            </a:r>
            <a:r>
              <a:rPr lang="zh-CN" altLang="en-US" sz="2000" kern="0" dirty="0">
                <a:latin typeface="+mn-lt"/>
                <a:ea typeface="+mn-ea"/>
              </a:rPr>
              <a:t>）构造</a:t>
            </a:r>
            <a:r>
              <a:rPr lang="en-US" altLang="zh-CN" sz="2000" kern="0" dirty="0">
                <a:latin typeface="+mn-lt"/>
                <a:ea typeface="+mn-ea"/>
              </a:rPr>
              <a:t>G'</a:t>
            </a:r>
            <a:r>
              <a:rPr lang="zh-CN" altLang="en-US" sz="2000" kern="0" dirty="0">
                <a:latin typeface="+mn-lt"/>
                <a:ea typeface="+mn-ea"/>
              </a:rPr>
              <a:t>的预测分析表如下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2057400"/>
            <a:ext cx="4343400" cy="1754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FIRST(S)={a,*}     FIRST(S’)={*,</a:t>
            </a:r>
            <a:r>
              <a:rPr lang="en-US" altLang="zh-CN" dirty="0">
                <a:solidFill>
                  <a:schemeClr val="tx2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chemeClr val="accent4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 pitchFamily="18" charset="2"/>
              </a:rPr>
              <a:t>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}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FIRST(P)={+}       FIRST(P’)={+,</a:t>
            </a:r>
            <a:r>
              <a:rPr lang="en-US" altLang="zh-CN" dirty="0">
                <a:solidFill>
                  <a:schemeClr val="accent4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 pitchFamily="18" charset="2"/>
              </a:rPr>
              <a:t> </a:t>
            </a: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}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FOLLOW(S) = {$}  FOLLOW(S’) = {$}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FOLLOW(P) =  FOLLOW(P’) = {*,$}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971800" y="4267200"/>
          <a:ext cx="5715000" cy="1828800"/>
        </p:xfrm>
        <a:graphic>
          <a:graphicData uri="http://schemas.openxmlformats.org/drawingml/2006/table">
            <a:tbl>
              <a:tblPr/>
              <a:tblGrid>
                <a:gridCol w="58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6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a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*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+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$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S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S →aPS’ 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S →*aPS’ 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S’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S’ →*aPS’ 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S’ →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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P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P →+aP’ 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P’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P’ → </a:t>
                      </a: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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P’ → P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P’ → </a:t>
                      </a:r>
                      <a:r>
                        <a:rPr kumimoji="0" lang="en-US" altLang="zh-CN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</a:t>
                      </a:r>
                      <a:endParaRPr kumimoji="0" lang="zh-CN" alt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038600" y="1371600"/>
            <a:ext cx="480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95350" lvl="1" indent="-381000">
              <a:defRPr/>
            </a:pP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）计算每个非终结符的</a:t>
            </a:r>
            <a:r>
              <a:rPr lang="en-US" altLang="zh-CN" sz="2000" dirty="0">
                <a:latin typeface="+mn-ea"/>
                <a:ea typeface="+mn-ea"/>
              </a:rPr>
              <a:t>First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en-US" altLang="zh-CN" sz="2000" dirty="0">
                <a:latin typeface="+mn-ea"/>
                <a:ea typeface="+mn-ea"/>
              </a:rPr>
              <a:t>Follow</a:t>
            </a:r>
            <a:r>
              <a:rPr lang="zh-CN" altLang="en-US" sz="2000" dirty="0">
                <a:latin typeface="+mn-ea"/>
                <a:ea typeface="+mn-ea"/>
              </a:rPr>
              <a:t>集合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438400" y="6172200"/>
            <a:ext cx="655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95350" lvl="1" indent="-38100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zh-CN" altLang="en-US" sz="2000" kern="0" dirty="0">
                <a:latin typeface="+mn-lt"/>
                <a:ea typeface="+mn-ea"/>
              </a:rPr>
              <a:t>预测分析表中</a:t>
            </a:r>
            <a:r>
              <a:rPr lang="zh-CN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没有多重定义项</a:t>
            </a:r>
            <a:r>
              <a:rPr lang="zh-CN" altLang="en-US" sz="2000" kern="0" dirty="0">
                <a:latin typeface="+mn-lt"/>
                <a:ea typeface="+mn-ea"/>
              </a:rPr>
              <a:t>，所以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G'</a:t>
            </a:r>
            <a:r>
              <a:rPr lang="zh-CN" altLang="en-US" sz="2000" kern="0" dirty="0">
                <a:latin typeface="+mn-lt"/>
                <a:ea typeface="+mn-ea"/>
              </a:rPr>
              <a:t>是</a:t>
            </a:r>
            <a:r>
              <a:rPr lang="en-US" altLang="zh-CN" sz="2000" i="1" kern="0" dirty="0">
                <a:latin typeface="Times New Roman" pitchFamily="18" charset="0"/>
                <a:ea typeface="+mn-ea"/>
                <a:cs typeface="Times New Roman" pitchFamily="18" charset="0"/>
              </a:rPr>
              <a:t>LL(1)</a:t>
            </a:r>
            <a:r>
              <a:rPr lang="zh-CN" altLang="en-US" sz="2000" kern="0" dirty="0">
                <a:latin typeface="+mn-lt"/>
                <a:ea typeface="+mn-ea"/>
              </a:rPr>
              <a:t>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3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3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3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  <p:bldP spid="13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LL(1)……</a:t>
            </a:r>
            <a:r>
              <a:rPr lang="zh-CN" altLang="en-US" dirty="0"/>
              <a:t>补充练习（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课堂自主练习）</a:t>
            </a:r>
          </a:p>
        </p:txBody>
      </p:sp>
      <p:sp>
        <p:nvSpPr>
          <p:cNvPr id="111619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文法消除了左递归提取了左公因子就是</a:t>
            </a:r>
            <a:r>
              <a:rPr lang="en-US" altLang="zh-CN" dirty="0"/>
              <a:t>LL(1)</a:t>
            </a:r>
            <a:r>
              <a:rPr lang="zh-CN" altLang="en-US" dirty="0"/>
              <a:t>文法吗？改写判定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/>
              <a:t>A→ </a:t>
            </a:r>
            <a:r>
              <a:rPr lang="en-US" altLang="zh-CN" i="1" dirty="0" err="1"/>
              <a:t>baB</a:t>
            </a:r>
            <a:r>
              <a:rPr lang="en-US" altLang="zh-CN" i="1" dirty="0"/>
              <a:t> |ε  </a:t>
            </a:r>
            <a:r>
              <a:rPr lang="en-US" altLang="zh-CN" i="1" dirty="0" err="1"/>
              <a:t>B→Abb</a:t>
            </a:r>
            <a:r>
              <a:rPr lang="en-US" altLang="zh-CN" i="1" dirty="0"/>
              <a:t> | a	</a:t>
            </a:r>
            <a:endParaRPr lang="zh-CN" altLang="en-US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 err="1"/>
              <a:t>A→aABe</a:t>
            </a:r>
            <a:r>
              <a:rPr lang="en-US" altLang="zh-CN" i="1" dirty="0"/>
              <a:t> | a   B→ Bb | d	</a:t>
            </a:r>
            <a:endParaRPr lang="zh-CN" altLang="en-US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/>
              <a:t>S→ Aa | b   A→ SB   </a:t>
            </a:r>
            <a:r>
              <a:rPr lang="en-US" altLang="zh-CN" i="1" dirty="0" err="1"/>
              <a:t>B→ab</a:t>
            </a:r>
            <a:endParaRPr lang="zh-CN" altLang="en-US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/>
              <a:t>S→ AS | b   A→ SA | a	</a:t>
            </a:r>
            <a:endParaRPr lang="zh-CN" altLang="en-US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/>
              <a:t>S→ Ab | Ba   A→ </a:t>
            </a:r>
            <a:r>
              <a:rPr lang="en-US" altLang="zh-CN" i="1" dirty="0" err="1"/>
              <a:t>aA</a:t>
            </a:r>
            <a:r>
              <a:rPr lang="en-US" altLang="zh-CN" i="1" dirty="0"/>
              <a:t> | a   </a:t>
            </a:r>
            <a:r>
              <a:rPr lang="en-US" altLang="zh-CN" i="1" dirty="0" err="1"/>
              <a:t>B→a</a:t>
            </a:r>
            <a:endParaRPr lang="zh-CN" altLang="en-US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/>
              <a:t>S→ ab | </a:t>
            </a:r>
            <a:r>
              <a:rPr lang="en-US" altLang="zh-CN" i="1" dirty="0" err="1"/>
              <a:t>ba</a:t>
            </a:r>
            <a:r>
              <a:rPr lang="en-US" altLang="zh-CN" i="1" dirty="0"/>
              <a:t> |ε		</a:t>
            </a:r>
            <a:endParaRPr lang="zh-CN" altLang="en-US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/>
              <a:t>S→ Cd  C→ </a:t>
            </a:r>
            <a:r>
              <a:rPr lang="en-US" altLang="zh-CN" i="1" dirty="0" err="1"/>
              <a:t>aB</a:t>
            </a:r>
            <a:r>
              <a:rPr lang="en-US" altLang="zh-CN" i="1" dirty="0"/>
              <a:t> | </a:t>
            </a:r>
            <a:r>
              <a:rPr lang="en-US" altLang="zh-CN" i="1" dirty="0" err="1"/>
              <a:t>bA</a:t>
            </a:r>
            <a:r>
              <a:rPr lang="en-US" altLang="zh-CN" i="1" dirty="0"/>
              <a:t>   A→ a | </a:t>
            </a:r>
            <a:r>
              <a:rPr lang="en-US" altLang="zh-CN" i="1" dirty="0" err="1"/>
              <a:t>aC</a:t>
            </a:r>
            <a:r>
              <a:rPr lang="en-US" altLang="zh-CN" i="1" dirty="0"/>
              <a:t> | </a:t>
            </a:r>
            <a:r>
              <a:rPr lang="en-US" altLang="zh-CN" i="1" dirty="0" err="1"/>
              <a:t>bAA</a:t>
            </a:r>
            <a:r>
              <a:rPr lang="en-US" altLang="zh-CN" i="1" dirty="0"/>
              <a:t>  B→ b | </a:t>
            </a:r>
            <a:r>
              <a:rPr lang="en-US" altLang="zh-CN" i="1" dirty="0" err="1"/>
              <a:t>bC</a:t>
            </a:r>
            <a:r>
              <a:rPr lang="en-US" altLang="zh-CN" i="1" dirty="0"/>
              <a:t> | </a:t>
            </a:r>
            <a:r>
              <a:rPr lang="en-US" altLang="zh-CN" i="1" dirty="0" err="1"/>
              <a:t>aBB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28311BD2-7030-4486-8B29-70F1A5CFD658}" type="slidenum">
              <a:rPr lang="zh-CN" altLang="en-US" smtClean="0"/>
              <a:pPr>
                <a:defRPr/>
              </a:pPr>
              <a:t>101</a:t>
            </a:fld>
            <a:endParaRPr lang="en-US" altLang="zh-CN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补充练习</a:t>
            </a:r>
            <a:r>
              <a:rPr lang="en-US" altLang="zh-CN" dirty="0"/>
              <a:t>……</a:t>
            </a:r>
            <a:r>
              <a:rPr lang="zh-CN" altLang="en-US" dirty="0"/>
              <a:t>解答</a:t>
            </a:r>
          </a:p>
        </p:txBody>
      </p:sp>
      <p:sp>
        <p:nvSpPr>
          <p:cNvPr id="112643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文法消除了左递归提取了左公因子就是</a:t>
            </a:r>
            <a:r>
              <a:rPr lang="en-US" altLang="zh-CN" dirty="0"/>
              <a:t>LL(1)</a:t>
            </a:r>
            <a:r>
              <a:rPr lang="zh-CN" altLang="en-US" dirty="0"/>
              <a:t>文法吗？改写判定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>
                <a:solidFill>
                  <a:srgbClr val="FF0000"/>
                </a:solidFill>
              </a:rPr>
              <a:t>A→ </a:t>
            </a:r>
            <a:r>
              <a:rPr lang="en-US" altLang="zh-CN" i="1" dirty="0" err="1">
                <a:solidFill>
                  <a:srgbClr val="FF0000"/>
                </a:solidFill>
              </a:rPr>
              <a:t>baB</a:t>
            </a:r>
            <a:r>
              <a:rPr lang="en-US" altLang="zh-CN" i="1" dirty="0">
                <a:solidFill>
                  <a:srgbClr val="FF0000"/>
                </a:solidFill>
              </a:rPr>
              <a:t> |ε  </a:t>
            </a:r>
            <a:r>
              <a:rPr lang="en-US" altLang="zh-CN" i="1" dirty="0" err="1">
                <a:solidFill>
                  <a:srgbClr val="FF0000"/>
                </a:solidFill>
              </a:rPr>
              <a:t>B→Abb</a:t>
            </a:r>
            <a:r>
              <a:rPr lang="en-US" altLang="zh-CN" i="1" dirty="0">
                <a:solidFill>
                  <a:srgbClr val="FF0000"/>
                </a:solidFill>
              </a:rPr>
              <a:t> | a		</a:t>
            </a:r>
            <a:r>
              <a:rPr lang="zh-CN" altLang="en-US" dirty="0">
                <a:solidFill>
                  <a:srgbClr val="FF0000"/>
                </a:solidFill>
              </a:rPr>
              <a:t>（本不是）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 err="1">
                <a:solidFill>
                  <a:srgbClr val="FF0000"/>
                </a:solidFill>
              </a:rPr>
              <a:t>A→aABe</a:t>
            </a:r>
            <a:r>
              <a:rPr lang="en-US" altLang="zh-CN" i="1" dirty="0">
                <a:solidFill>
                  <a:srgbClr val="FF0000"/>
                </a:solidFill>
              </a:rPr>
              <a:t> | a   B→ Bb | d</a:t>
            </a:r>
            <a:r>
              <a:rPr lang="en-US" altLang="zh-CN" i="1" dirty="0"/>
              <a:t>		</a:t>
            </a:r>
            <a:r>
              <a:rPr lang="zh-CN" altLang="en-US" dirty="0">
                <a:solidFill>
                  <a:srgbClr val="FF0000"/>
                </a:solidFill>
              </a:rPr>
              <a:t>（改写后是）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/>
              <a:t>S→ </a:t>
            </a:r>
            <a:r>
              <a:rPr lang="en-US" altLang="zh-CN" i="1" dirty="0" err="1"/>
              <a:t>Aa</a:t>
            </a:r>
            <a:r>
              <a:rPr lang="en-US" altLang="zh-CN" i="1" dirty="0"/>
              <a:t> | b   A→ SB   </a:t>
            </a:r>
            <a:r>
              <a:rPr lang="en-US" altLang="zh-CN" i="1" dirty="0" err="1"/>
              <a:t>B→ab</a:t>
            </a:r>
            <a:r>
              <a:rPr lang="en-US" altLang="zh-CN" i="1" dirty="0"/>
              <a:t> 	</a:t>
            </a:r>
            <a:r>
              <a:rPr lang="zh-CN" altLang="en-US" dirty="0">
                <a:solidFill>
                  <a:srgbClr val="FF0000"/>
                </a:solidFill>
              </a:rPr>
              <a:t>（改写仍不是）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/>
              <a:t>S→ AS | b   A→ SA | a	 	</a:t>
            </a:r>
            <a:r>
              <a:rPr lang="zh-CN" altLang="en-US" dirty="0">
                <a:solidFill>
                  <a:srgbClr val="FF0000"/>
                </a:solidFill>
              </a:rPr>
              <a:t>（改写仍不是）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/>
              <a:t>S→ </a:t>
            </a:r>
            <a:r>
              <a:rPr lang="en-US" altLang="zh-CN" i="1" dirty="0" err="1"/>
              <a:t>Ab</a:t>
            </a:r>
            <a:r>
              <a:rPr lang="en-US" altLang="zh-CN" i="1" dirty="0"/>
              <a:t> | Ba   A→ </a:t>
            </a:r>
            <a:r>
              <a:rPr lang="en-US" altLang="zh-CN" i="1" dirty="0" err="1"/>
              <a:t>aA</a:t>
            </a:r>
            <a:r>
              <a:rPr lang="en-US" altLang="zh-CN" i="1" dirty="0"/>
              <a:t> | a   </a:t>
            </a:r>
            <a:r>
              <a:rPr lang="en-US" altLang="zh-CN" i="1" dirty="0" err="1"/>
              <a:t>B→a</a:t>
            </a:r>
            <a:r>
              <a:rPr lang="en-US" altLang="zh-CN" i="1" dirty="0"/>
              <a:t>  	</a:t>
            </a:r>
            <a:r>
              <a:rPr lang="zh-CN" altLang="en-US" dirty="0">
                <a:solidFill>
                  <a:srgbClr val="FF0000"/>
                </a:solidFill>
              </a:rPr>
              <a:t>（改写仍不是）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/>
              <a:t>S→ </a:t>
            </a:r>
            <a:r>
              <a:rPr lang="en-US" altLang="zh-CN" i="1" dirty="0" err="1"/>
              <a:t>ab</a:t>
            </a:r>
            <a:r>
              <a:rPr lang="en-US" altLang="zh-CN" i="1" dirty="0"/>
              <a:t> | </a:t>
            </a:r>
            <a:r>
              <a:rPr lang="en-US" altLang="zh-CN" i="1" dirty="0" err="1"/>
              <a:t>ba</a:t>
            </a:r>
            <a:r>
              <a:rPr lang="en-US" altLang="zh-CN" i="1" dirty="0"/>
              <a:t> |ε			</a:t>
            </a:r>
            <a:r>
              <a:rPr lang="zh-CN" altLang="en-US" dirty="0">
                <a:solidFill>
                  <a:srgbClr val="FF0000"/>
                </a:solidFill>
              </a:rPr>
              <a:t>（是）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i="1" dirty="0">
                <a:solidFill>
                  <a:srgbClr val="FF0000"/>
                </a:solidFill>
              </a:rPr>
              <a:t>S→ Cd  C→ </a:t>
            </a:r>
            <a:r>
              <a:rPr lang="en-US" altLang="zh-CN" i="1" dirty="0" err="1">
                <a:solidFill>
                  <a:srgbClr val="FF0000"/>
                </a:solidFill>
              </a:rPr>
              <a:t>aB</a:t>
            </a:r>
            <a:r>
              <a:rPr lang="en-US" altLang="zh-CN" i="1" dirty="0">
                <a:solidFill>
                  <a:srgbClr val="FF0000"/>
                </a:solidFill>
              </a:rPr>
              <a:t> | </a:t>
            </a:r>
            <a:r>
              <a:rPr lang="en-US" altLang="zh-CN" i="1" dirty="0" err="1">
                <a:solidFill>
                  <a:srgbClr val="FF0000"/>
                </a:solidFill>
              </a:rPr>
              <a:t>bA</a:t>
            </a:r>
            <a:r>
              <a:rPr lang="en-US" altLang="zh-CN" i="1" dirty="0">
                <a:solidFill>
                  <a:srgbClr val="FF0000"/>
                </a:solidFill>
              </a:rPr>
              <a:t>   A→ a | </a:t>
            </a:r>
            <a:r>
              <a:rPr lang="en-US" altLang="zh-CN" i="1" dirty="0" err="1">
                <a:solidFill>
                  <a:srgbClr val="FF0000"/>
                </a:solidFill>
              </a:rPr>
              <a:t>aC</a:t>
            </a:r>
            <a:r>
              <a:rPr lang="en-US" altLang="zh-CN" i="1" dirty="0">
                <a:solidFill>
                  <a:srgbClr val="FF0000"/>
                </a:solidFill>
              </a:rPr>
              <a:t> | </a:t>
            </a:r>
            <a:r>
              <a:rPr lang="en-US" altLang="zh-CN" i="1" dirty="0" err="1">
                <a:solidFill>
                  <a:srgbClr val="FF0000"/>
                </a:solidFill>
              </a:rPr>
              <a:t>bAA</a:t>
            </a:r>
            <a:r>
              <a:rPr lang="en-US" altLang="zh-CN" i="1" dirty="0">
                <a:solidFill>
                  <a:srgbClr val="FF0000"/>
                </a:solidFill>
              </a:rPr>
              <a:t>  B→ b | </a:t>
            </a:r>
            <a:r>
              <a:rPr lang="en-US" altLang="zh-CN" i="1" dirty="0" err="1">
                <a:solidFill>
                  <a:srgbClr val="FF0000"/>
                </a:solidFill>
              </a:rPr>
              <a:t>bC</a:t>
            </a:r>
            <a:r>
              <a:rPr lang="en-US" altLang="zh-CN" i="1" dirty="0">
                <a:solidFill>
                  <a:srgbClr val="FF0000"/>
                </a:solidFill>
              </a:rPr>
              <a:t> | </a:t>
            </a:r>
            <a:r>
              <a:rPr lang="en-US" altLang="zh-CN" i="1" dirty="0" err="1">
                <a:solidFill>
                  <a:srgbClr val="FF0000"/>
                </a:solidFill>
              </a:rPr>
              <a:t>aBB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</a:p>
          <a:p>
            <a:pPr lvl="1">
              <a:buFont typeface="Wingdings" pitchFamily="2" charset="2"/>
              <a:buNone/>
            </a:pPr>
            <a:r>
              <a:rPr lang="en-US" altLang="zh-CN" i="1" dirty="0"/>
              <a:t>						</a:t>
            </a:r>
            <a:r>
              <a:rPr lang="zh-CN" altLang="en-US" dirty="0">
                <a:solidFill>
                  <a:srgbClr val="FF0000"/>
                </a:solidFill>
              </a:rPr>
              <a:t>（改写仍不是）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27FA7D77-2A66-46FC-895A-535E6059048F}" type="slidenum">
              <a:rPr lang="zh-CN" altLang="en-US" smtClean="0"/>
              <a:pPr>
                <a:defRPr/>
              </a:pPr>
              <a:t>102</a:t>
            </a:fld>
            <a:endParaRPr lang="en-US" altLang="zh-CN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4.4</a:t>
            </a: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）是作业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文法消除了左递归提取了左公因子就是</a:t>
            </a:r>
            <a:r>
              <a:rPr lang="en-US" altLang="zh-CN" dirty="0"/>
              <a:t>LL(1)</a:t>
            </a:r>
            <a:r>
              <a:rPr lang="zh-CN" altLang="en-US" dirty="0"/>
              <a:t>文法吗？改写判定。</a:t>
            </a:r>
            <a:r>
              <a:rPr lang="zh-CN" altLang="en-US" dirty="0">
                <a:solidFill>
                  <a:srgbClr val="FF0000"/>
                </a:solidFill>
              </a:rPr>
              <a:t>（作业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746204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9970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消除二义性</a:t>
            </a:r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  <a:defRPr/>
            </a:pPr>
            <a:r>
              <a:rPr lang="zh-CN" altLang="en-US" dirty="0"/>
              <a:t>构造无二义的表达式文法</a:t>
            </a:r>
            <a:endParaRPr lang="en-US" altLang="zh-CN" dirty="0"/>
          </a:p>
          <a:p>
            <a:pPr marL="914400" lvl="1" indent="-457200" eaLnBrk="1" hangingPunct="1">
              <a:lnSpc>
                <a:spcPct val="140000"/>
              </a:lnSpc>
              <a:buFont typeface="华文行楷" pitchFamily="2" charset="-122"/>
              <a:buAutoNum type="arabicPeriod"/>
              <a:defRPr/>
            </a:pPr>
            <a:r>
              <a:rPr lang="zh-CN" altLang="en-US" dirty="0"/>
              <a:t>为每个优先级创建一个非终结符，如</a:t>
            </a:r>
            <a:r>
              <a:rPr lang="en-US" altLang="zh-CN" i="1" dirty="0" err="1"/>
              <a:t>P</a:t>
            </a:r>
            <a:r>
              <a:rPr lang="en-US" altLang="zh-CN" i="1" baseline="-25000" dirty="0" err="1"/>
              <a:t>1</a:t>
            </a:r>
            <a:r>
              <a:rPr lang="en-US" altLang="zh-CN" i="1" dirty="0"/>
              <a:t>, </a:t>
            </a:r>
            <a:r>
              <a:rPr lang="en-US" altLang="zh-CN" i="1" dirty="0" err="1"/>
              <a:t>P</a:t>
            </a:r>
            <a:r>
              <a:rPr lang="en-US" altLang="zh-CN" i="1" baseline="-25000" dirty="0" err="1"/>
              <a:t>2</a:t>
            </a:r>
            <a:r>
              <a:rPr lang="en-US" altLang="zh-CN" i="1" dirty="0"/>
              <a:t>, …, </a:t>
            </a:r>
            <a:r>
              <a:rPr lang="en-US" altLang="zh-CN" i="1" dirty="0" err="1"/>
              <a:t>P</a:t>
            </a:r>
            <a:r>
              <a:rPr lang="en-US" altLang="zh-CN" i="1" baseline="-25000" dirty="0" err="1"/>
              <a:t>n</a:t>
            </a:r>
            <a:r>
              <a:rPr lang="zh-CN" altLang="en-US" dirty="0"/>
              <a:t>，其中</a:t>
            </a:r>
            <a:r>
              <a:rPr lang="en-US" altLang="zh-CN" i="1" dirty="0" err="1"/>
              <a:t>P</a:t>
            </a:r>
            <a:r>
              <a:rPr lang="en-US" altLang="zh-CN" i="1" baseline="-25000" dirty="0" err="1"/>
              <a:t>n</a:t>
            </a:r>
            <a:r>
              <a:rPr lang="zh-CN" altLang="en-US" dirty="0"/>
              <a:t>的优先级最高</a:t>
            </a:r>
            <a:endParaRPr lang="en-US" altLang="zh-CN" dirty="0"/>
          </a:p>
          <a:p>
            <a:pPr marL="914400" lvl="1" indent="-457200" eaLnBrk="1" hangingPunct="1">
              <a:lnSpc>
                <a:spcPct val="140000"/>
              </a:lnSpc>
              <a:buFont typeface="华文行楷" pitchFamily="2" charset="-122"/>
              <a:buAutoNum type="arabicPeriod"/>
              <a:defRPr/>
            </a:pPr>
            <a:r>
              <a:rPr lang="zh-CN" altLang="en-US" dirty="0"/>
              <a:t>对优先级为</a:t>
            </a:r>
            <a:r>
              <a:rPr lang="en-US" altLang="zh-CN" i="1" dirty="0" err="1"/>
              <a:t>i</a:t>
            </a:r>
            <a:r>
              <a:rPr lang="zh-CN" altLang="en-US" dirty="0"/>
              <a:t>的运算符</a:t>
            </a:r>
            <a:r>
              <a:rPr lang="en-US" altLang="zh-CN" i="1" dirty="0"/>
              <a:t>op</a:t>
            </a:r>
            <a:r>
              <a:rPr lang="zh-CN" altLang="en-US" dirty="0"/>
              <a:t>如下构造产生式</a:t>
            </a:r>
            <a:endParaRPr lang="en-US" altLang="zh-CN" dirty="0"/>
          </a:p>
          <a:p>
            <a:pPr marL="1314450" lvl="2" indent="-457200" eaLnBrk="1" hangingPunct="1">
              <a:lnSpc>
                <a:spcPct val="140000"/>
              </a:lnSpc>
              <a:defRPr/>
            </a:pPr>
            <a:r>
              <a:rPr lang="zh-CN" altLang="en-US" dirty="0"/>
              <a:t>如果</a:t>
            </a:r>
            <a:r>
              <a:rPr lang="en-US" altLang="zh-CN" i="1" dirty="0"/>
              <a:t>op</a:t>
            </a:r>
            <a:r>
              <a:rPr lang="zh-CN" altLang="en-US" dirty="0"/>
              <a:t>是左结合的，则产生式为 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chemeClr val="tx2"/>
                </a:solidFill>
              </a:rPr>
              <a:t>P</a:t>
            </a:r>
            <a:r>
              <a:rPr lang="en-US" altLang="zh-CN" i="1" baseline="-25000" dirty="0">
                <a:solidFill>
                  <a:schemeClr val="tx2"/>
                </a:solidFill>
              </a:rPr>
              <a:t>i </a:t>
            </a:r>
            <a:r>
              <a:rPr lang="en-US" altLang="zh-CN" i="1" dirty="0">
                <a:solidFill>
                  <a:schemeClr val="tx2"/>
                </a:solidFill>
              </a:rPr>
              <a:t> </a:t>
            </a:r>
            <a:r>
              <a:rPr lang="en-US" altLang="zh-CN" i="1" dirty="0"/>
              <a:t>→</a:t>
            </a:r>
            <a:r>
              <a:rPr lang="en-US" altLang="zh-CN" i="1" dirty="0">
                <a:solidFill>
                  <a:schemeClr val="tx2"/>
                </a:solidFill>
              </a:rPr>
              <a:t> P</a:t>
            </a:r>
            <a:r>
              <a:rPr lang="en-US" altLang="zh-CN" i="1" baseline="-25000" dirty="0">
                <a:solidFill>
                  <a:schemeClr val="tx2"/>
                </a:solidFill>
              </a:rPr>
              <a:t>i </a:t>
            </a:r>
            <a:r>
              <a:rPr lang="en-US" altLang="zh-CN" i="1" dirty="0">
                <a:solidFill>
                  <a:schemeClr val="tx2"/>
                </a:solidFill>
              </a:rPr>
              <a:t>op </a:t>
            </a:r>
            <a:r>
              <a:rPr lang="en-US" altLang="zh-CN" i="1" dirty="0" err="1">
                <a:solidFill>
                  <a:schemeClr val="tx2"/>
                </a:solidFill>
              </a:rPr>
              <a:t>P</a:t>
            </a:r>
            <a:r>
              <a:rPr lang="en-US" altLang="zh-CN" i="1" baseline="-25000" dirty="0" err="1">
                <a:solidFill>
                  <a:schemeClr val="tx2"/>
                </a:solidFill>
              </a:rPr>
              <a:t>i+1</a:t>
            </a:r>
            <a:r>
              <a:rPr lang="en-US" altLang="zh-CN" i="1" dirty="0">
                <a:solidFill>
                  <a:schemeClr val="tx2"/>
                </a:solidFill>
              </a:rPr>
              <a:t>  </a:t>
            </a:r>
            <a:r>
              <a:rPr lang="en-US" altLang="zh-CN" dirty="0"/>
              <a:t>| </a:t>
            </a:r>
            <a:r>
              <a:rPr lang="en-US" altLang="zh-CN" i="1" dirty="0" err="1">
                <a:solidFill>
                  <a:schemeClr val="tx2"/>
                </a:solidFill>
              </a:rPr>
              <a:t>P</a:t>
            </a:r>
            <a:r>
              <a:rPr lang="en-US" altLang="zh-CN" i="1" baseline="-25000" dirty="0" err="1">
                <a:solidFill>
                  <a:schemeClr val="tx2"/>
                </a:solidFill>
              </a:rPr>
              <a:t>i+1</a:t>
            </a:r>
            <a:endParaRPr lang="en-US" altLang="zh-CN" i="1" baseline="-25000" dirty="0">
              <a:solidFill>
                <a:schemeClr val="tx2"/>
              </a:solidFill>
            </a:endParaRPr>
          </a:p>
          <a:p>
            <a:pPr marL="1314450" lvl="2" indent="-457200" eaLnBrk="1" hangingPunct="1">
              <a:lnSpc>
                <a:spcPct val="140000"/>
              </a:lnSpc>
              <a:defRPr/>
            </a:pPr>
            <a:r>
              <a:rPr lang="zh-CN" altLang="en-US" dirty="0"/>
              <a:t>如果</a:t>
            </a:r>
            <a:r>
              <a:rPr lang="en-US" altLang="zh-CN" i="1" dirty="0"/>
              <a:t>op</a:t>
            </a:r>
            <a:r>
              <a:rPr lang="zh-CN" altLang="en-US" dirty="0"/>
              <a:t>是右结合的，则产生式为  </a:t>
            </a:r>
            <a:r>
              <a:rPr lang="en-US" altLang="zh-CN" i="1" dirty="0">
                <a:solidFill>
                  <a:schemeClr val="tx2"/>
                </a:solidFill>
              </a:rPr>
              <a:t>P</a:t>
            </a:r>
            <a:r>
              <a:rPr lang="en-US" altLang="zh-CN" i="1" baseline="-25000" dirty="0">
                <a:solidFill>
                  <a:schemeClr val="tx2"/>
                </a:solidFill>
              </a:rPr>
              <a:t>i </a:t>
            </a:r>
            <a:r>
              <a:rPr lang="en-US" altLang="zh-CN" i="1" dirty="0">
                <a:solidFill>
                  <a:schemeClr val="tx2"/>
                </a:solidFill>
              </a:rPr>
              <a:t> </a:t>
            </a:r>
            <a:r>
              <a:rPr lang="en-US" altLang="zh-CN" i="1" dirty="0"/>
              <a:t>→</a:t>
            </a:r>
            <a:r>
              <a:rPr lang="en-US" altLang="zh-CN" i="1" dirty="0">
                <a:solidFill>
                  <a:schemeClr val="tx2"/>
                </a:solidFill>
              </a:rPr>
              <a:t> </a:t>
            </a:r>
            <a:r>
              <a:rPr lang="en-US" altLang="zh-CN" i="1" dirty="0" err="1">
                <a:solidFill>
                  <a:schemeClr val="tx2"/>
                </a:solidFill>
              </a:rPr>
              <a:t>P</a:t>
            </a:r>
            <a:r>
              <a:rPr lang="en-US" altLang="zh-CN" i="1" baseline="-25000" dirty="0" err="1">
                <a:solidFill>
                  <a:schemeClr val="tx2"/>
                </a:solidFill>
              </a:rPr>
              <a:t>i+1</a:t>
            </a:r>
            <a:r>
              <a:rPr lang="en-US" altLang="zh-CN" i="1" dirty="0">
                <a:solidFill>
                  <a:schemeClr val="tx2"/>
                </a:solidFill>
              </a:rPr>
              <a:t> op P</a:t>
            </a:r>
            <a:r>
              <a:rPr lang="en-US" altLang="zh-CN" i="1" baseline="-25000" dirty="0">
                <a:solidFill>
                  <a:schemeClr val="tx2"/>
                </a:solidFill>
              </a:rPr>
              <a:t>i </a:t>
            </a:r>
            <a:r>
              <a:rPr lang="en-US" altLang="zh-CN" i="1" dirty="0">
                <a:solidFill>
                  <a:schemeClr val="tx2"/>
                </a:solidFill>
              </a:rPr>
              <a:t> </a:t>
            </a:r>
            <a:r>
              <a:rPr lang="en-US" altLang="zh-CN" dirty="0"/>
              <a:t>| </a:t>
            </a:r>
            <a:r>
              <a:rPr lang="en-US" altLang="zh-CN" i="1" dirty="0" err="1">
                <a:solidFill>
                  <a:schemeClr val="tx2"/>
                </a:solidFill>
              </a:rPr>
              <a:t>P</a:t>
            </a:r>
            <a:r>
              <a:rPr lang="en-US" altLang="zh-CN" i="1" baseline="-25000" dirty="0" err="1">
                <a:solidFill>
                  <a:schemeClr val="tx2"/>
                </a:solidFill>
              </a:rPr>
              <a:t>i+1</a:t>
            </a:r>
            <a:endParaRPr lang="en-US" altLang="zh-CN" i="1" baseline="-25000" dirty="0">
              <a:solidFill>
                <a:schemeClr val="tx2"/>
              </a:solidFill>
            </a:endParaRPr>
          </a:p>
          <a:p>
            <a:pPr marL="914400" lvl="1" indent="-457200" eaLnBrk="1" hangingPunct="1">
              <a:lnSpc>
                <a:spcPct val="140000"/>
              </a:lnSpc>
              <a:buFont typeface="华文行楷" pitchFamily="2" charset="-122"/>
              <a:buAutoNum type="arabicPeriod"/>
              <a:defRPr/>
            </a:pPr>
            <a:r>
              <a:rPr lang="zh-CN" altLang="en-US" dirty="0"/>
              <a:t>对于初等表达式如数字、标识符、括号等，创建非终结符</a:t>
            </a:r>
            <a:r>
              <a:rPr lang="en-US" altLang="zh-CN" i="1" dirty="0" err="1"/>
              <a:t>P</a:t>
            </a:r>
            <a:r>
              <a:rPr lang="en-US" altLang="zh-CN" i="1" baseline="-25000" dirty="0" err="1"/>
              <a:t>n+1</a:t>
            </a:r>
            <a:r>
              <a:rPr lang="zh-CN" altLang="en-US" dirty="0"/>
              <a:t>，构造产生式为</a:t>
            </a:r>
            <a:endParaRPr lang="en-US" altLang="zh-CN" dirty="0"/>
          </a:p>
          <a:p>
            <a:pPr marL="1314450" lvl="2" indent="-457200" eaLnBrk="1" hangingPunct="1">
              <a:lnSpc>
                <a:spcPct val="140000"/>
              </a:lnSpc>
              <a:buFontTx/>
              <a:buNone/>
              <a:defRPr/>
            </a:pPr>
            <a:r>
              <a:rPr lang="en-US" altLang="zh-CN" dirty="0"/>
              <a:t>      </a:t>
            </a:r>
            <a:r>
              <a:rPr lang="en-US" altLang="zh-CN" i="1" dirty="0" err="1">
                <a:solidFill>
                  <a:schemeClr val="tx2"/>
                </a:solidFill>
              </a:rPr>
              <a:t>P</a:t>
            </a:r>
            <a:r>
              <a:rPr lang="en-US" altLang="zh-CN" i="1" baseline="-25000" dirty="0" err="1">
                <a:solidFill>
                  <a:schemeClr val="tx2"/>
                </a:solidFill>
              </a:rPr>
              <a:t>n+1</a:t>
            </a:r>
            <a:r>
              <a:rPr lang="en-US" altLang="zh-CN" i="1" dirty="0">
                <a:solidFill>
                  <a:schemeClr val="tx2"/>
                </a:solidFill>
              </a:rPr>
              <a:t>  </a:t>
            </a:r>
            <a:r>
              <a:rPr lang="en-US" altLang="zh-CN" i="1" dirty="0"/>
              <a:t>→</a:t>
            </a:r>
            <a:r>
              <a:rPr lang="en-US" altLang="zh-CN" i="1" dirty="0">
                <a:solidFill>
                  <a:schemeClr val="tx2"/>
                </a:solidFill>
              </a:rPr>
              <a:t> num </a:t>
            </a:r>
            <a:r>
              <a:rPr lang="en-US" altLang="zh-CN" dirty="0"/>
              <a:t>| </a:t>
            </a:r>
            <a:r>
              <a:rPr lang="en-US" altLang="zh-CN" i="1" dirty="0">
                <a:solidFill>
                  <a:schemeClr val="tx2"/>
                </a:solidFill>
              </a:rPr>
              <a:t>id  </a:t>
            </a:r>
            <a:r>
              <a:rPr lang="en-US" altLang="zh-CN" dirty="0"/>
              <a:t>| </a:t>
            </a:r>
            <a:r>
              <a:rPr lang="en-US" altLang="zh-CN" i="1" dirty="0">
                <a:solidFill>
                  <a:schemeClr val="tx2"/>
                </a:solidFill>
              </a:rPr>
              <a:t>(</a:t>
            </a:r>
            <a:r>
              <a:rPr lang="en-US" altLang="zh-CN" i="1" dirty="0" err="1">
                <a:solidFill>
                  <a:schemeClr val="tx2"/>
                </a:solidFill>
              </a:rPr>
              <a:t>P</a:t>
            </a:r>
            <a:r>
              <a:rPr lang="en-US" altLang="zh-CN" i="1" baseline="-25000" dirty="0" err="1">
                <a:solidFill>
                  <a:schemeClr val="tx2"/>
                </a:solidFill>
              </a:rPr>
              <a:t>1</a:t>
            </a:r>
            <a:r>
              <a:rPr lang="en-US" altLang="zh-CN" i="1" dirty="0">
                <a:solidFill>
                  <a:schemeClr val="tx2"/>
                </a:solidFill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236989-8A26-4D2E-B2C9-F1C7DBAAB752}" type="slidenum">
              <a:rPr lang="zh-CN" altLang="en-US" smtClean="0"/>
              <a:pPr>
                <a:defRPr/>
              </a:pPr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596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代表性的文法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7162800" cy="3886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表达式文法的无左递归版本</a:t>
            </a:r>
            <a:endParaRPr lang="en-US" altLang="zh-CN"/>
          </a:p>
          <a:p>
            <a:pPr lvl="1">
              <a:defRPr/>
            </a:pPr>
            <a:r>
              <a:rPr lang="zh-CN" altLang="en-US"/>
              <a:t>文法</a:t>
            </a:r>
            <a:r>
              <a:rPr lang="en-US" altLang="zh-CN"/>
              <a:t>4.2</a:t>
            </a:r>
          </a:p>
          <a:p>
            <a:pPr lvl="1">
              <a:defRPr/>
            </a:pPr>
            <a:r>
              <a:rPr lang="zh-CN" altLang="en-US"/>
              <a:t>用于自顶向下的语法分析</a:t>
            </a:r>
            <a:endParaRPr lang="en-US" altLang="zh-CN"/>
          </a:p>
          <a:p>
            <a:pPr>
              <a:defRPr/>
            </a:pPr>
            <a:endParaRPr lang="en-US" altLang="zh-CN"/>
          </a:p>
          <a:p>
            <a:pPr>
              <a:defRPr/>
            </a:pPr>
            <a:r>
              <a:rPr lang="zh-CN" altLang="en-US"/>
              <a:t>表达式文法的二义文法版本</a:t>
            </a:r>
            <a:endParaRPr lang="en-US" altLang="zh-CN"/>
          </a:p>
          <a:p>
            <a:pPr lvl="1">
              <a:defRPr/>
            </a:pPr>
            <a:r>
              <a:rPr lang="zh-CN" altLang="en-US"/>
              <a:t>文法</a:t>
            </a:r>
            <a:r>
              <a:rPr lang="en-US" altLang="zh-CN"/>
              <a:t>4.3</a:t>
            </a:r>
          </a:p>
          <a:p>
            <a:pPr lvl="1">
              <a:defRPr/>
            </a:pPr>
            <a:r>
              <a:rPr lang="zh-CN" altLang="en-US"/>
              <a:t>约定</a:t>
            </a:r>
            <a:r>
              <a:rPr lang="en-US" altLang="zh-CN"/>
              <a:t>+</a:t>
            </a:r>
            <a:r>
              <a:rPr lang="zh-CN" altLang="en-US"/>
              <a:t>和*都是左结合，*的优先级高</a:t>
            </a:r>
            <a:endParaRPr lang="en-US" altLang="zh-CN"/>
          </a:p>
          <a:p>
            <a:pPr lvl="1">
              <a:defRPr/>
            </a:pPr>
            <a:r>
              <a:rPr lang="en-US" altLang="zh-CN"/>
              <a:t>E</a:t>
            </a:r>
            <a:r>
              <a:rPr lang="zh-CN" altLang="en-US"/>
              <a:t>表示各种类型的表达式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120442-4C49-4FD5-A674-A8F4FB844562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1600200"/>
            <a:ext cx="3440113" cy="2057400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410200"/>
            <a:ext cx="5251450" cy="523875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语法错误的处理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程序中不同层次的错误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词法错误，如标识符拼写错误、关键字拼写错误、运算符拼写错误、没有在字符串文本上正确地加引号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语法错误，如分号放错地方、花括号多余或缺失、</a:t>
            </a:r>
            <a:r>
              <a:rPr lang="en-US" altLang="zh-CN" dirty="0"/>
              <a:t>C</a:t>
            </a:r>
            <a:r>
              <a:rPr lang="zh-CN" altLang="en-US" dirty="0"/>
              <a:t>语言的</a:t>
            </a:r>
            <a:r>
              <a:rPr lang="en-US" altLang="zh-CN" i="1" dirty="0"/>
              <a:t>case</a:t>
            </a:r>
            <a:r>
              <a:rPr lang="zh-CN" altLang="en-US" dirty="0"/>
              <a:t>语句外围没有相应的</a:t>
            </a:r>
            <a:r>
              <a:rPr lang="en-US" altLang="zh-CN" i="1" dirty="0"/>
              <a:t>switch</a:t>
            </a:r>
          </a:p>
          <a:p>
            <a:pPr lvl="1">
              <a:defRPr/>
            </a:pPr>
            <a:r>
              <a:rPr lang="zh-CN" altLang="en-US" dirty="0"/>
              <a:t>语义错误，如运算符和运算分量之间的类型不匹配，如返回类型为</a:t>
            </a:r>
            <a:r>
              <a:rPr lang="en-US" altLang="zh-CN" i="1" dirty="0"/>
              <a:t>void</a:t>
            </a:r>
            <a:r>
              <a:rPr lang="zh-CN" altLang="en-US" dirty="0"/>
              <a:t>的函数中出现了返回某个值的</a:t>
            </a:r>
            <a:r>
              <a:rPr lang="en-US" altLang="zh-CN" i="1" dirty="0"/>
              <a:t>return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逻辑错误，因程序员的错误推理而引起的任何错误，如</a:t>
            </a:r>
            <a:r>
              <a:rPr lang="en-US" altLang="zh-CN" dirty="0"/>
              <a:t>C</a:t>
            </a:r>
            <a:r>
              <a:rPr lang="zh-CN" altLang="en-US" dirty="0"/>
              <a:t>程序中应该用</a:t>
            </a:r>
            <a:r>
              <a:rPr lang="en-US" altLang="zh-CN" dirty="0"/>
              <a:t>==</a:t>
            </a:r>
            <a:r>
              <a:rPr lang="zh-CN" altLang="en-US" dirty="0"/>
              <a:t>的地方使用了</a:t>
            </a:r>
            <a:r>
              <a:rPr lang="en-US" altLang="zh-CN" dirty="0"/>
              <a:t>=</a:t>
            </a:r>
          </a:p>
          <a:p>
            <a:pPr>
              <a:defRPr/>
            </a:pPr>
            <a:r>
              <a:rPr lang="zh-CN" altLang="en-US" dirty="0"/>
              <a:t>如何处理语法错误通常由编译器的设计者决定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大部分程序设计语言的规范没有规定编译器应如何处理错误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16F6F0-7B7D-4C4C-B578-EBC3454D5120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语法错误的处理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534400" cy="5092700"/>
          </a:xfrm>
        </p:spPr>
        <p:txBody>
          <a:bodyPr/>
          <a:lstStyle/>
          <a:p>
            <a:pPr>
              <a:defRPr/>
            </a:pPr>
            <a:r>
              <a:rPr lang="zh-CN" altLang="en-US" sz="2800" dirty="0"/>
              <a:t>检测错误</a:t>
            </a:r>
            <a:endParaRPr lang="en-US" altLang="zh-CN" sz="2800" dirty="0"/>
          </a:p>
          <a:p>
            <a:pPr lvl="1">
              <a:defRPr/>
            </a:pPr>
            <a:r>
              <a:rPr lang="zh-CN" altLang="en-US" sz="2400" dirty="0"/>
              <a:t>语法分析方法的精确性使我们可以高效检测出语法错误</a:t>
            </a:r>
            <a:endParaRPr lang="en-US" altLang="zh-CN" sz="2400" dirty="0"/>
          </a:p>
          <a:p>
            <a:pPr lvl="2">
              <a:defRPr/>
            </a:pPr>
            <a:r>
              <a:rPr lang="zh-CN" altLang="en-US" sz="2400" dirty="0"/>
              <a:t>如</a:t>
            </a:r>
            <a:r>
              <a:rPr lang="en-US" altLang="zh-CN" sz="2400" dirty="0"/>
              <a:t>LL</a:t>
            </a:r>
            <a:r>
              <a:rPr lang="zh-CN" altLang="en-US" sz="2400" dirty="0"/>
              <a:t>和</a:t>
            </a:r>
            <a:r>
              <a:rPr lang="en-US" altLang="zh-CN" sz="2400" dirty="0"/>
              <a:t>LR</a:t>
            </a:r>
            <a:r>
              <a:rPr lang="zh-CN" altLang="en-US" sz="2400" dirty="0"/>
              <a:t>方法，具有可行前缀特性，一旦发现输入的某个前缀不能通过添加一些符号形成这个语言的串，就可以立刻检测到语法错误</a:t>
            </a:r>
            <a:endParaRPr lang="en-US" altLang="zh-CN" sz="2400" dirty="0"/>
          </a:p>
          <a:p>
            <a:pPr>
              <a:defRPr/>
            </a:pPr>
            <a:r>
              <a:rPr lang="zh-CN" altLang="en-US" sz="2800" dirty="0"/>
              <a:t>报告错误</a:t>
            </a:r>
            <a:endParaRPr lang="en-US" altLang="zh-CN" sz="2800" dirty="0"/>
          </a:p>
          <a:p>
            <a:pPr lvl="1">
              <a:defRPr/>
            </a:pPr>
            <a:r>
              <a:rPr lang="zh-CN" altLang="en-US" sz="2400" dirty="0"/>
              <a:t>报告在源程序的什么位置检测到错误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ED91E9-755F-4F39-99CC-7DB3CBBBA258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错误恢复策略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恐慌模式的恢复</a:t>
            </a:r>
            <a:endParaRPr lang="en-US" altLang="zh-CN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语法分析器一旦发现错误就不断丢弃输入中的符号，一次丢弃一个符号，直到找到同步词法单元集合中的某个元素为止</a:t>
            </a:r>
            <a:endParaRPr lang="en-US" altLang="zh-CN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dirty="0"/>
              <a:t>同步词法单元通常是分界符，如分号或</a:t>
            </a:r>
            <a:r>
              <a:rPr lang="en-US" altLang="zh-CN" dirty="0"/>
              <a:t>}</a:t>
            </a:r>
          </a:p>
          <a:p>
            <a:pPr lvl="2">
              <a:lnSpc>
                <a:spcPct val="150000"/>
              </a:lnSpc>
              <a:defRPr/>
            </a:pPr>
            <a:r>
              <a:rPr lang="zh-CN" altLang="en-US" dirty="0"/>
              <a:t>编译器的设计者必须为源语言选择适当的同步词法单元</a:t>
            </a:r>
            <a:endParaRPr lang="en-US" altLang="zh-CN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优点是简单，不会进入无限循环</a:t>
            </a:r>
            <a:endParaRPr lang="en-US" altLang="zh-CN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缺点是会跳过大量输入，不检查被跳过部分的其他错误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C82587-3FE1-4E5B-9666-ADE4FF63ED5E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错误恢复策略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800" dirty="0"/>
              <a:t>短语层次的恢复</a:t>
            </a:r>
            <a:endParaRPr lang="en-US" altLang="zh-CN" sz="280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/>
              <a:t>发现错误时，语法分析器在余下的输入上进行局部性纠正；</a:t>
            </a:r>
            <a:endParaRPr lang="en-US" altLang="zh-CN" sz="2400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2400" dirty="0"/>
              <a:t>常用方法包括将一个逗号</a:t>
            </a:r>
            <a:r>
              <a:rPr lang="zh-CN" altLang="en-US" sz="2400" dirty="0">
                <a:solidFill>
                  <a:srgbClr val="FF0000"/>
                </a:solidFill>
              </a:rPr>
              <a:t>替换</a:t>
            </a:r>
            <a:r>
              <a:rPr lang="zh-CN" altLang="en-US" sz="2400" dirty="0"/>
              <a:t>为分号、删除一个多余的分号或</a:t>
            </a:r>
            <a:r>
              <a:rPr lang="zh-CN" altLang="en-US" sz="2400" dirty="0">
                <a:solidFill>
                  <a:srgbClr val="FF0000"/>
                </a:solidFill>
              </a:rPr>
              <a:t>插入</a:t>
            </a:r>
            <a:r>
              <a:rPr lang="zh-CN" altLang="en-US" sz="2400" dirty="0"/>
              <a:t>一个遗漏的分号</a:t>
            </a:r>
            <a:endParaRPr lang="en-US" altLang="zh-CN" sz="240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/>
              <a:t>优点是可以纠正任何输入串，但要小心选择替换方法以避免进入无限循环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6E4D27-6F52-494C-822F-DA23729AE70A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错误恢复策略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  <a:defRPr/>
            </a:pPr>
            <a:r>
              <a:rPr lang="zh-CN" altLang="en-US" sz="2800" dirty="0"/>
              <a:t>错误产生式</a:t>
            </a:r>
            <a:endParaRPr lang="en-US" altLang="zh-CN" sz="2800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预测</a:t>
            </a:r>
            <a:r>
              <a:rPr lang="zh-CN" altLang="en-US" sz="2400" dirty="0"/>
              <a:t>可能遇到的常见错误，在当前语言的文法中加入特殊的产生式；这些产生式能产生含有错误的构造；</a:t>
            </a:r>
            <a:endParaRPr lang="en-US" altLang="zh-CN" sz="2400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sz="2400" dirty="0"/>
              <a:t>如果语法分析过程中使用了某个错误产生式，那么语法分析器就检测到了一个预期错误，并能据此生成适当的错误诊断信息，指出在输入中识别出的错误构造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081494-2FFC-4C05-82BF-AEE54102C3FE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483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上下文无关文法</a:t>
            </a: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62DB50-2FAA-4B76-9DB8-784891FBBECD}" type="slidenum">
              <a:rPr lang="zh-CN" altLang="en-US" smtClean="0">
                <a:ea typeface="宋体" charset="-122"/>
              </a:rPr>
              <a:pPr/>
              <a:t>17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上下文无关文法的正式定义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534400" cy="50927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zh-CN" altLang="en-US" dirty="0"/>
              <a:t>上下文无关文法（简称文法）由</a:t>
            </a:r>
            <a:r>
              <a:rPr lang="zh-CN" altLang="en-US" dirty="0">
                <a:solidFill>
                  <a:srgbClr val="FF0000"/>
                </a:solidFill>
              </a:rPr>
              <a:t>四个</a:t>
            </a:r>
            <a:r>
              <a:rPr lang="zh-CN" altLang="en-US" dirty="0"/>
              <a:t>元素组成（四元组）</a:t>
            </a:r>
            <a:endParaRPr lang="en-US" altLang="zh-CN" dirty="0"/>
          </a:p>
          <a:p>
            <a:pPr lvl="1">
              <a:lnSpc>
                <a:spcPct val="100000"/>
              </a:lnSpc>
              <a:defRPr/>
            </a:pPr>
            <a:r>
              <a:rPr lang="zh-CN" altLang="en-US" dirty="0"/>
              <a:t>一组</a:t>
            </a:r>
            <a:r>
              <a:rPr lang="zh-CN" altLang="en-US" dirty="0">
                <a:solidFill>
                  <a:srgbClr val="FF0000"/>
                </a:solidFill>
              </a:rPr>
              <a:t>终结符号</a:t>
            </a:r>
            <a:r>
              <a:rPr lang="zh-CN" altLang="en-US" dirty="0"/>
              <a:t>，是组成串（</a:t>
            </a:r>
            <a:r>
              <a:rPr lang="en-US" altLang="zh-CN" dirty="0">
                <a:solidFill>
                  <a:srgbClr val="FF0000"/>
                </a:solidFill>
              </a:rPr>
              <a:t>Token</a:t>
            </a:r>
            <a:r>
              <a:rPr lang="zh-CN" altLang="en-US" dirty="0">
                <a:solidFill>
                  <a:srgbClr val="FF0000"/>
                </a:solidFill>
              </a:rPr>
              <a:t>串</a:t>
            </a:r>
            <a:r>
              <a:rPr lang="zh-CN" altLang="en-US" dirty="0"/>
              <a:t>）的基本符号（</a:t>
            </a:r>
            <a:r>
              <a:rPr lang="en-US" altLang="zh-CN" dirty="0">
                <a:solidFill>
                  <a:srgbClr val="FF0000"/>
                </a:solidFill>
              </a:rPr>
              <a:t>Token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>
              <a:lnSpc>
                <a:spcPct val="100000"/>
              </a:lnSpc>
              <a:defRPr/>
            </a:pPr>
            <a:r>
              <a:rPr lang="zh-CN" altLang="en-US" dirty="0"/>
              <a:t>“终结符号”和“</a:t>
            </a:r>
            <a:r>
              <a:rPr lang="zh-CN" altLang="en-US" dirty="0">
                <a:solidFill>
                  <a:srgbClr val="FF0000"/>
                </a:solidFill>
              </a:rPr>
              <a:t>词法单元</a:t>
            </a:r>
            <a:r>
              <a:rPr lang="zh-CN" altLang="en-US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名字</a:t>
            </a:r>
            <a:r>
              <a:rPr lang="zh-CN" altLang="en-US" dirty="0"/>
              <a:t>”是同义词</a:t>
            </a:r>
            <a:endParaRPr lang="en-US" altLang="zh-CN" dirty="0"/>
          </a:p>
          <a:p>
            <a:pPr lvl="1">
              <a:lnSpc>
                <a:spcPct val="100000"/>
              </a:lnSpc>
              <a:defRPr/>
            </a:pPr>
            <a:r>
              <a:rPr lang="zh-CN" altLang="en-US" dirty="0"/>
              <a:t>一组</a:t>
            </a:r>
            <a:r>
              <a:rPr lang="zh-CN" altLang="en-US" dirty="0">
                <a:solidFill>
                  <a:srgbClr val="FF0000"/>
                </a:solidFill>
              </a:rPr>
              <a:t>非终结符号</a:t>
            </a:r>
            <a:r>
              <a:rPr lang="zh-CN" altLang="en-US" dirty="0"/>
              <a:t>，代表特定的语法结构</a:t>
            </a:r>
            <a:r>
              <a:rPr lang="en-US" altLang="zh-CN" dirty="0"/>
              <a:t>/</a:t>
            </a:r>
            <a:r>
              <a:rPr lang="zh-CN" altLang="en-US" dirty="0"/>
              <a:t>语法单位，表示串的</a:t>
            </a:r>
            <a:r>
              <a:rPr lang="zh-CN" altLang="en-US" dirty="0">
                <a:solidFill>
                  <a:srgbClr val="FF0000"/>
                </a:solidFill>
              </a:rPr>
              <a:t>集合。</a:t>
            </a:r>
            <a:endParaRPr lang="en-US" altLang="zh-CN" dirty="0"/>
          </a:p>
          <a:p>
            <a:pPr lvl="2">
              <a:lnSpc>
                <a:spcPct val="100000"/>
              </a:lnSpc>
              <a:defRPr/>
            </a:pPr>
            <a:r>
              <a:rPr lang="zh-CN" altLang="en-US" dirty="0"/>
              <a:t>非终结符号间具有层次结构</a:t>
            </a:r>
            <a:endParaRPr lang="en-US" altLang="zh-CN" dirty="0"/>
          </a:p>
          <a:p>
            <a:pPr lvl="1">
              <a:lnSpc>
                <a:spcPct val="100000"/>
              </a:lnSpc>
              <a:defRPr/>
            </a:pPr>
            <a:r>
              <a:rPr lang="zh-CN" altLang="en-US" dirty="0"/>
              <a:t>一个</a:t>
            </a:r>
            <a:r>
              <a:rPr lang="zh-CN" altLang="en-US" dirty="0">
                <a:solidFill>
                  <a:srgbClr val="FF0000"/>
                </a:solidFill>
              </a:rPr>
              <a:t>开始符号</a:t>
            </a:r>
            <a:r>
              <a:rPr lang="zh-CN" altLang="en-US" dirty="0"/>
              <a:t>，是一个特殊的非终结符，表示的串的集合就是这个文法生成的</a:t>
            </a:r>
            <a:r>
              <a:rPr lang="zh-CN" altLang="en-US" dirty="0">
                <a:solidFill>
                  <a:srgbClr val="FF0000"/>
                </a:solidFill>
              </a:rPr>
              <a:t>语言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zh-CN" altLang="en-US" dirty="0"/>
              <a:t>一组</a:t>
            </a:r>
            <a:r>
              <a:rPr lang="zh-CN" altLang="en-US" dirty="0">
                <a:solidFill>
                  <a:srgbClr val="FF0000"/>
                </a:solidFill>
              </a:rPr>
              <a:t>产生式</a:t>
            </a:r>
            <a:endParaRPr lang="en-US" altLang="zh-CN" dirty="0"/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  <a:defRPr/>
            </a:pPr>
            <a:r>
              <a:rPr lang="zh-CN" altLang="en-US" dirty="0"/>
              <a:t>产生式头或左部</a:t>
            </a:r>
            <a:endParaRPr lang="en-US" altLang="zh-CN" dirty="0"/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  <a:defRPr/>
            </a:pPr>
            <a:r>
              <a:rPr lang="zh-CN" altLang="en-US" dirty="0"/>
              <a:t>符号→，读作“定义为”，也写作“</a:t>
            </a:r>
            <a:r>
              <a:rPr lang="en-US" altLang="zh-CN" dirty="0"/>
              <a:t>::=</a:t>
            </a:r>
            <a:r>
              <a:rPr lang="zh-CN" altLang="en-US" dirty="0"/>
              <a:t>”</a:t>
            </a:r>
            <a:endParaRPr lang="en-US" altLang="zh-CN" dirty="0"/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  <a:defRPr/>
            </a:pPr>
            <a:r>
              <a:rPr lang="zh-CN" altLang="en-US" dirty="0"/>
              <a:t>产生体或右部，由零个或多个终结符号与非终结符号组成，描述了产生式左部非终结符对应的串的某种构造方法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D0FBF9-03E2-41F8-B76A-A7A603C86DD3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上下文无关文法</a:t>
            </a:r>
          </a:p>
        </p:txBody>
      </p:sp>
      <p:sp>
        <p:nvSpPr>
          <p:cNvPr id="22531" name="内容占位符 5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838200"/>
          </a:xfrm>
        </p:spPr>
        <p:txBody>
          <a:bodyPr/>
          <a:lstStyle/>
          <a:p>
            <a:r>
              <a:rPr lang="zh-CN" altLang="en-US"/>
              <a:t>定义简单的算术表达式的文法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81F2F112-9580-4E7E-BA5E-250BB4BDF661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133600"/>
            <a:ext cx="62547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F53CA790-AD99-4D32-9147-E7BDD832D117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614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62000" y="1220788"/>
            <a:ext cx="7696200" cy="544830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符号表示的约定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zh-CN" altLang="en-US" dirty="0"/>
              <a:t>终结符号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字母表前面的小写字母，如</a:t>
            </a:r>
            <a:r>
              <a:rPr lang="en-US" altLang="zh-CN" dirty="0" err="1"/>
              <a:t>a,b,c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数字、运算符和标点符号</a:t>
            </a:r>
            <a:endParaRPr lang="en-US" altLang="zh-CN" dirty="0"/>
          </a:p>
          <a:p>
            <a:pPr>
              <a:lnSpc>
                <a:spcPct val="110000"/>
              </a:lnSpc>
              <a:defRPr/>
            </a:pPr>
            <a:r>
              <a:rPr lang="zh-CN" altLang="en-US" dirty="0"/>
              <a:t>非终结符号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字母表前面的大写字母，如</a:t>
            </a:r>
            <a:r>
              <a:rPr lang="en-US" altLang="zh-CN" dirty="0"/>
              <a:t>A,B,C</a:t>
            </a:r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大小字母</a:t>
            </a:r>
            <a:r>
              <a:rPr lang="en-US" altLang="zh-CN" dirty="0"/>
              <a:t>S</a:t>
            </a:r>
            <a:r>
              <a:rPr lang="zh-CN" altLang="en-US" dirty="0"/>
              <a:t>，表示开始符号；大写字母</a:t>
            </a:r>
            <a:r>
              <a:rPr lang="en-US" altLang="zh-CN" dirty="0"/>
              <a:t>E,F,T</a:t>
            </a:r>
            <a:r>
              <a:rPr lang="zh-CN" altLang="en-US" dirty="0"/>
              <a:t>代表特定程序构造的非终结符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小写、斜体名字，如</a:t>
            </a:r>
            <a:r>
              <a:rPr lang="en-US" altLang="zh-CN" i="1" dirty="0" err="1"/>
              <a:t>expr</a:t>
            </a:r>
            <a:r>
              <a:rPr lang="zh-CN" altLang="en-US" dirty="0"/>
              <a:t>或</a:t>
            </a:r>
            <a:r>
              <a:rPr lang="en-US" altLang="zh-CN" i="1" dirty="0" err="1"/>
              <a:t>stmt</a:t>
            </a:r>
            <a:endParaRPr lang="en-US" altLang="zh-CN" i="1" dirty="0"/>
          </a:p>
          <a:p>
            <a:pPr>
              <a:lnSpc>
                <a:spcPct val="110000"/>
              </a:lnSpc>
              <a:defRPr/>
            </a:pPr>
            <a:r>
              <a:rPr lang="zh-CN" altLang="en-US" dirty="0"/>
              <a:t>其他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字母表后面的大写字母如</a:t>
            </a:r>
            <a:r>
              <a:rPr lang="en-US" altLang="zh-CN" dirty="0"/>
              <a:t>X,Y,Z</a:t>
            </a:r>
            <a:r>
              <a:rPr lang="zh-CN" altLang="en-US" dirty="0"/>
              <a:t>表示文法符号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字母表后面的小写字母如</a:t>
            </a:r>
            <a:r>
              <a:rPr lang="en-US" altLang="zh-CN" dirty="0" err="1"/>
              <a:t>u,v</a:t>
            </a:r>
            <a:r>
              <a:rPr lang="en-US" altLang="zh-CN" dirty="0"/>
              <a:t>,...,z</a:t>
            </a:r>
            <a:r>
              <a:rPr lang="zh-CN" altLang="en-US" dirty="0"/>
              <a:t>表示终结符号串（可为空）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小写希腊字母如</a:t>
            </a:r>
            <a:r>
              <a:rPr lang="en-US" altLang="zh-CN" dirty="0"/>
              <a:t>α,β,γ</a:t>
            </a:r>
            <a:r>
              <a:rPr lang="zh-CN" altLang="en-US" dirty="0"/>
              <a:t>表示文法符号串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CB9E13-7317-4EF4-BF55-0167E89F4862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符号表示的约定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534400" cy="1981200"/>
          </a:xfrm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zh-CN" altLang="en-US" dirty="0"/>
              <a:t>左部相同的一组产生式</a:t>
            </a:r>
            <a:r>
              <a:rPr lang="en-US" altLang="zh-CN" dirty="0"/>
              <a:t>A→α</a:t>
            </a:r>
            <a:r>
              <a:rPr lang="en-US" altLang="zh-CN" baseline="-25000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 A→α</a:t>
            </a:r>
            <a:r>
              <a:rPr lang="en-US" altLang="zh-CN" baseline="-25000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... A→α</a:t>
            </a:r>
            <a:r>
              <a:rPr lang="en-US" altLang="zh-CN" baseline="-25000" dirty="0"/>
              <a:t>k</a:t>
            </a:r>
            <a:r>
              <a:rPr lang="zh-CN" altLang="en-US" dirty="0"/>
              <a:t>，可以写作</a:t>
            </a:r>
            <a:r>
              <a:rPr lang="en-US" altLang="zh-CN" dirty="0"/>
              <a:t>A→ α</a:t>
            </a:r>
            <a:r>
              <a:rPr lang="en-US" altLang="zh-CN" baseline="-25000" dirty="0"/>
              <a:t>1 </a:t>
            </a:r>
            <a:r>
              <a:rPr lang="en-US" altLang="zh-CN" dirty="0"/>
              <a:t>| α</a:t>
            </a:r>
            <a:r>
              <a:rPr lang="en-US" altLang="zh-CN" baseline="-25000" dirty="0"/>
              <a:t>2 </a:t>
            </a:r>
            <a:r>
              <a:rPr lang="en-US" altLang="zh-CN" dirty="0"/>
              <a:t>|...| α</a:t>
            </a:r>
            <a:r>
              <a:rPr lang="en-US" altLang="zh-CN" baseline="-25000" dirty="0"/>
              <a:t>k</a:t>
            </a:r>
          </a:p>
          <a:p>
            <a:pPr>
              <a:lnSpc>
                <a:spcPct val="110000"/>
              </a:lnSpc>
              <a:defRPr/>
            </a:pPr>
            <a:r>
              <a:rPr lang="zh-CN" altLang="en-US" dirty="0"/>
              <a:t>除非特别说明，第一个产生式的左部文法符号就是开始符号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3B75CB-B9DA-4D21-93A5-76DD2724F961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624" y="2895600"/>
            <a:ext cx="443071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4800600"/>
            <a:ext cx="44799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推导（</a:t>
            </a:r>
            <a:r>
              <a:rPr lang="en-US" altLang="zh-CN"/>
              <a:t> </a:t>
            </a:r>
            <a:r>
              <a:rPr lang="en-US" altLang="zh-CN" i="1"/>
              <a:t>Derivation</a:t>
            </a:r>
            <a:r>
              <a:rPr lang="zh-CN" altLang="en-US"/>
              <a:t>）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5257800"/>
          </a:xfrm>
        </p:spPr>
        <p:txBody>
          <a:bodyPr/>
          <a:lstStyle/>
          <a:p>
            <a:pPr>
              <a:defRPr/>
            </a:pPr>
            <a:r>
              <a:rPr lang="zh-CN" altLang="en-US" sz="2800" dirty="0"/>
              <a:t>推导和语法分析树</a:t>
            </a:r>
            <a:endParaRPr lang="en-US" altLang="zh-CN" sz="2800" dirty="0"/>
          </a:p>
          <a:p>
            <a:pPr lvl="1">
              <a:defRPr/>
            </a:pPr>
            <a:r>
              <a:rPr lang="zh-CN" altLang="en-US" sz="2400" dirty="0"/>
              <a:t>将产生式看作重写</a:t>
            </a:r>
            <a:r>
              <a:rPr lang="zh-CN" altLang="en-US" sz="2400" dirty="0">
                <a:solidFill>
                  <a:srgbClr val="FF0000"/>
                </a:solidFill>
              </a:rPr>
              <a:t>（替换）规则</a:t>
            </a:r>
            <a:r>
              <a:rPr lang="zh-CN" altLang="en-US" sz="2400" dirty="0"/>
              <a:t>，就可以从推导的角度精确描述</a:t>
            </a:r>
            <a:r>
              <a:rPr lang="zh-CN" altLang="en-US" sz="2400" dirty="0">
                <a:solidFill>
                  <a:srgbClr val="FF0000"/>
                </a:solidFill>
              </a:rPr>
              <a:t>构造语法分析树</a:t>
            </a:r>
            <a:r>
              <a:rPr lang="zh-CN" altLang="en-US" sz="2400" dirty="0"/>
              <a:t>的方法</a:t>
            </a:r>
            <a:endParaRPr lang="en-US" altLang="zh-CN" sz="2400" dirty="0"/>
          </a:p>
          <a:p>
            <a:pPr lvl="2">
              <a:defRPr/>
            </a:pPr>
            <a:r>
              <a:rPr lang="zh-CN" altLang="en-US" dirty="0"/>
              <a:t>用产生式的右部替换左部，称为</a:t>
            </a:r>
            <a:r>
              <a:rPr lang="zh-CN" altLang="en-US" dirty="0">
                <a:solidFill>
                  <a:srgbClr val="FF0000"/>
                </a:solidFill>
              </a:rPr>
              <a:t>推导（用于自顶向下分析）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zh-CN" altLang="en-US" dirty="0"/>
              <a:t>用产生式的左部替换右部，称为</a:t>
            </a:r>
            <a:r>
              <a:rPr lang="zh-CN" altLang="en-US" dirty="0">
                <a:solidFill>
                  <a:srgbClr val="FF0000"/>
                </a:solidFill>
              </a:rPr>
              <a:t>规约（用于自底向上分析）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800" dirty="0"/>
              <a:t>符号“</a:t>
            </a:r>
            <a:r>
              <a:rPr lang="zh-CN" altLang="en-US" sz="2800" dirty="0">
                <a:sym typeface="Symbol" pitchFamily="18" charset="2"/>
              </a:rPr>
              <a:t></a:t>
            </a:r>
            <a:r>
              <a:rPr lang="zh-CN" altLang="en-US" sz="2800" dirty="0"/>
              <a:t>”表示“通过</a:t>
            </a:r>
            <a:r>
              <a:rPr lang="zh-CN" altLang="en-US" sz="2800" dirty="0">
                <a:solidFill>
                  <a:srgbClr val="FF0000"/>
                </a:solidFill>
              </a:rPr>
              <a:t>一步推导出</a:t>
            </a:r>
            <a:r>
              <a:rPr lang="zh-CN" altLang="en-US" sz="2800" dirty="0"/>
              <a:t>”</a:t>
            </a:r>
            <a:endParaRPr lang="en-US" altLang="zh-CN" sz="2800" dirty="0"/>
          </a:p>
          <a:p>
            <a:pPr lvl="1">
              <a:defRPr/>
            </a:pPr>
            <a:r>
              <a:rPr lang="zh-CN" altLang="en-US" sz="2400" dirty="0"/>
              <a:t>如</a:t>
            </a:r>
            <a:r>
              <a:rPr lang="zh-CN" altLang="en-US" sz="2400" i="1" dirty="0"/>
              <a:t>，</a:t>
            </a:r>
            <a:r>
              <a:rPr lang="en-US" altLang="zh-CN" sz="2400" i="1" dirty="0"/>
              <a:t>E </a:t>
            </a:r>
            <a:r>
              <a:rPr lang="zh-CN" altLang="en-US" sz="2400" i="1" dirty="0">
                <a:sym typeface="Symbol" pitchFamily="18" charset="2"/>
              </a:rPr>
              <a:t> </a:t>
            </a:r>
            <a:r>
              <a:rPr lang="en-US" altLang="zh-CN" sz="2400" i="1" dirty="0">
                <a:sym typeface="Symbol" pitchFamily="18" charset="2"/>
              </a:rPr>
              <a:t>-E</a:t>
            </a:r>
            <a:r>
              <a:rPr lang="zh-CN" altLang="en-US" sz="2400" i="1" dirty="0">
                <a:sym typeface="Symbol" pitchFamily="18" charset="2"/>
              </a:rPr>
              <a:t>，</a:t>
            </a:r>
            <a:r>
              <a:rPr lang="zh-CN" altLang="en-US" sz="2400" dirty="0">
                <a:sym typeface="Symbol" pitchFamily="18" charset="2"/>
              </a:rPr>
              <a:t>读作“</a:t>
            </a:r>
            <a:r>
              <a:rPr lang="en-US" altLang="zh-CN" sz="2400" i="1" dirty="0">
                <a:sym typeface="Symbol" pitchFamily="18" charset="2"/>
              </a:rPr>
              <a:t>E</a:t>
            </a:r>
            <a:r>
              <a:rPr lang="zh-CN" altLang="en-US" sz="2400" i="1" dirty="0">
                <a:sym typeface="Symbol" pitchFamily="18" charset="2"/>
              </a:rPr>
              <a:t>通过一步</a:t>
            </a:r>
            <a:r>
              <a:rPr lang="zh-CN" altLang="en-US" sz="2400" dirty="0">
                <a:sym typeface="Symbol" pitchFamily="18" charset="2"/>
              </a:rPr>
              <a:t>推导出</a:t>
            </a:r>
            <a:r>
              <a:rPr lang="en-US" altLang="zh-CN" sz="2400" i="1" dirty="0">
                <a:sym typeface="Symbol" pitchFamily="18" charset="2"/>
              </a:rPr>
              <a:t>-E</a:t>
            </a:r>
            <a:r>
              <a:rPr lang="zh-CN" altLang="en-US" sz="2400" dirty="0">
                <a:sym typeface="Symbol" pitchFamily="18" charset="2"/>
              </a:rPr>
              <a:t>”</a:t>
            </a:r>
            <a:endParaRPr lang="en-US" altLang="zh-CN" sz="2400" dirty="0">
              <a:sym typeface="Symbol" pitchFamily="18" charset="2"/>
            </a:endParaRPr>
          </a:p>
          <a:p>
            <a:pPr lvl="1">
              <a:defRPr/>
            </a:pPr>
            <a:r>
              <a:rPr lang="zh-CN" altLang="en-US" sz="2400" dirty="0">
                <a:sym typeface="Symbol" pitchFamily="18" charset="2"/>
              </a:rPr>
              <a:t>按照任意顺序对单个</a:t>
            </a:r>
            <a:r>
              <a:rPr lang="en-US" altLang="zh-CN" sz="2400" dirty="0">
                <a:sym typeface="Symbol" pitchFamily="18" charset="2"/>
              </a:rPr>
              <a:t>E</a:t>
            </a:r>
            <a:r>
              <a:rPr lang="zh-CN" altLang="en-US" sz="2400" dirty="0">
                <a:sym typeface="Symbol" pitchFamily="18" charset="2"/>
              </a:rPr>
              <a:t>不断应用各个产生式，得到一个替换的序列，如，</a:t>
            </a:r>
            <a:r>
              <a:rPr lang="en-US" altLang="zh-CN" sz="2400" i="1" dirty="0"/>
              <a:t> E </a:t>
            </a:r>
            <a:r>
              <a:rPr lang="zh-CN" altLang="en-US" sz="2400" i="1" dirty="0">
                <a:sym typeface="Symbol" pitchFamily="18" charset="2"/>
              </a:rPr>
              <a:t> </a:t>
            </a:r>
            <a:r>
              <a:rPr lang="en-US" altLang="zh-CN" sz="2400" i="1" dirty="0">
                <a:sym typeface="Symbol" pitchFamily="18" charset="2"/>
              </a:rPr>
              <a:t>-E</a:t>
            </a:r>
            <a:r>
              <a:rPr lang="zh-CN" altLang="en-US" sz="2400" i="1" dirty="0">
                <a:sym typeface="Symbol" pitchFamily="18" charset="2"/>
              </a:rPr>
              <a:t>  </a:t>
            </a:r>
            <a:r>
              <a:rPr lang="en-US" altLang="zh-CN" sz="2400" i="1" dirty="0">
                <a:sym typeface="Symbol" pitchFamily="18" charset="2"/>
              </a:rPr>
              <a:t>-(E)</a:t>
            </a:r>
            <a:r>
              <a:rPr lang="zh-CN" altLang="en-US" sz="2400" i="1" dirty="0">
                <a:sym typeface="Symbol" pitchFamily="18" charset="2"/>
              </a:rPr>
              <a:t>  </a:t>
            </a:r>
            <a:r>
              <a:rPr lang="en-US" altLang="zh-CN" sz="2400" i="1" dirty="0">
                <a:sym typeface="Symbol" pitchFamily="18" charset="2"/>
              </a:rPr>
              <a:t>-(id)</a:t>
            </a:r>
            <a:r>
              <a:rPr lang="zh-CN" altLang="en-US" sz="2400" i="1" dirty="0">
                <a:sym typeface="Symbol" pitchFamily="18" charset="2"/>
              </a:rPr>
              <a:t>，</a:t>
            </a:r>
            <a:r>
              <a:rPr lang="zh-CN" altLang="en-US" sz="2400" dirty="0">
                <a:sym typeface="Symbol" pitchFamily="18" charset="2"/>
              </a:rPr>
              <a:t>这个序列称为从</a:t>
            </a:r>
            <a:r>
              <a:rPr lang="en-US" altLang="zh-CN" sz="2400" dirty="0">
                <a:sym typeface="Symbol" pitchFamily="18" charset="2"/>
              </a:rPr>
              <a:t>E</a:t>
            </a:r>
            <a:r>
              <a:rPr lang="zh-CN" altLang="en-US" sz="2400" dirty="0">
                <a:sym typeface="Symbol" pitchFamily="18" charset="2"/>
              </a:rPr>
              <a:t>到</a:t>
            </a:r>
            <a:r>
              <a:rPr lang="en-US" altLang="zh-CN" sz="2400" dirty="0">
                <a:sym typeface="Symbol" pitchFamily="18" charset="2"/>
              </a:rPr>
              <a:t>-(id)</a:t>
            </a:r>
            <a:r>
              <a:rPr lang="zh-CN" altLang="en-US" sz="2400" dirty="0">
                <a:sym typeface="Symbol" pitchFamily="18" charset="2"/>
              </a:rPr>
              <a:t>的推导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D95253-DEE1-4D9B-AAF3-54FBC1282512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推导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推导的一般性定义</a:t>
            </a:r>
            <a:endParaRPr lang="en-US" altLang="zh-CN" dirty="0"/>
          </a:p>
          <a:p>
            <a:pPr lvl="1">
              <a:spcBef>
                <a:spcPct val="0"/>
              </a:spcBef>
              <a:defRPr/>
            </a:pPr>
            <a:r>
              <a:rPr lang="zh-CN" altLang="en-US" dirty="0"/>
              <a:t>考虑一个文法符号序列中间的非终结符号</a:t>
            </a:r>
            <a:r>
              <a:rPr lang="en-US" altLang="zh-CN" i="1" dirty="0"/>
              <a:t>A</a:t>
            </a:r>
            <a:r>
              <a:rPr lang="zh-CN" altLang="en-US" dirty="0"/>
              <a:t>，比如</a:t>
            </a:r>
            <a:r>
              <a:rPr lang="en-US" altLang="zh-CN" i="1" dirty="0" err="1"/>
              <a:t>αAβ</a:t>
            </a:r>
            <a:r>
              <a:rPr lang="zh-CN" altLang="en-US" dirty="0"/>
              <a:t>，其中</a:t>
            </a:r>
            <a:r>
              <a:rPr lang="en-US" altLang="zh-CN" i="1" dirty="0"/>
              <a:t>α</a:t>
            </a:r>
            <a:r>
              <a:rPr lang="zh-CN" altLang="en-US" dirty="0"/>
              <a:t>和</a:t>
            </a:r>
            <a:r>
              <a:rPr lang="en-US" altLang="zh-CN" i="1" dirty="0"/>
              <a:t>β</a:t>
            </a:r>
            <a:r>
              <a:rPr lang="zh-CN" altLang="en-US" dirty="0"/>
              <a:t>是任意的文法符号串。假设</a:t>
            </a:r>
            <a:r>
              <a:rPr lang="en-US" altLang="zh-CN" i="1" dirty="0"/>
              <a:t>A→</a:t>
            </a:r>
            <a:r>
              <a:rPr lang="en-US" altLang="zh-CN" i="1" dirty="0">
                <a:sym typeface="Symbol"/>
              </a:rPr>
              <a:t></a:t>
            </a:r>
            <a:r>
              <a:rPr lang="zh-CN" altLang="en-US" dirty="0">
                <a:sym typeface="Symbol"/>
              </a:rPr>
              <a:t>是一个产生式，那么我们写作 </a:t>
            </a:r>
            <a:r>
              <a:rPr lang="en-US" altLang="zh-CN" i="1" dirty="0" err="1"/>
              <a:t>αAβ</a:t>
            </a:r>
            <a:r>
              <a:rPr lang="en-US" altLang="zh-CN" i="1" dirty="0"/>
              <a:t> </a:t>
            </a:r>
            <a:r>
              <a:rPr lang="en-US" altLang="zh-CN" i="1" dirty="0">
                <a:sym typeface="Symbol"/>
              </a:rPr>
              <a:t> </a:t>
            </a:r>
            <a:r>
              <a:rPr lang="el-GR" altLang="zh-CN" i="1" dirty="0">
                <a:sym typeface="Symbol"/>
              </a:rPr>
              <a:t>αβ</a:t>
            </a:r>
            <a:r>
              <a:rPr lang="zh-CN" altLang="en-US" dirty="0">
                <a:sym typeface="Symbol"/>
              </a:rPr>
              <a:t>。</a:t>
            </a:r>
            <a:endParaRPr lang="en-US" altLang="zh-CN" dirty="0">
              <a:sym typeface="Symbol"/>
            </a:endParaRPr>
          </a:p>
          <a:p>
            <a:pPr lvl="2">
              <a:defRPr/>
            </a:pPr>
            <a:r>
              <a:rPr lang="zh-CN" altLang="en-US" dirty="0">
                <a:sym typeface="Symbol"/>
              </a:rPr>
              <a:t>符号</a:t>
            </a:r>
            <a:r>
              <a:rPr lang="en-US" altLang="zh-CN" dirty="0">
                <a:sym typeface="Symbol"/>
              </a:rPr>
              <a:t></a:t>
            </a:r>
            <a:r>
              <a:rPr lang="zh-CN" altLang="en-US" dirty="0">
                <a:sym typeface="Symbol"/>
              </a:rPr>
              <a:t>表示“通过一步推导出”</a:t>
            </a:r>
            <a:endParaRPr lang="en-US" altLang="zh-CN" dirty="0">
              <a:sym typeface="Symbol"/>
            </a:endParaRPr>
          </a:p>
          <a:p>
            <a:pPr lvl="1">
              <a:defRPr/>
            </a:pPr>
            <a:r>
              <a:rPr lang="zh-CN" altLang="en-US" dirty="0"/>
              <a:t>当一个推导序列</a:t>
            </a:r>
            <a:r>
              <a:rPr lang="en-US" altLang="zh-CN" i="1" dirty="0" err="1"/>
              <a:t>α</a:t>
            </a:r>
            <a:r>
              <a:rPr lang="en-US" altLang="zh-CN" i="1" baseline="-25000" dirty="0" err="1"/>
              <a:t>1</a:t>
            </a:r>
            <a:r>
              <a:rPr lang="en-US" altLang="zh-CN" dirty="0">
                <a:sym typeface="Symbol"/>
              </a:rPr>
              <a:t> </a:t>
            </a:r>
            <a:r>
              <a:rPr lang="en-US" altLang="zh-CN" i="1" dirty="0"/>
              <a:t> </a:t>
            </a:r>
            <a:r>
              <a:rPr lang="en-US" altLang="zh-CN" i="1" dirty="0" err="1"/>
              <a:t>α</a:t>
            </a:r>
            <a:r>
              <a:rPr lang="en-US" altLang="zh-CN" i="1" baseline="-25000" dirty="0" err="1"/>
              <a:t>2</a:t>
            </a:r>
            <a:r>
              <a:rPr lang="en-US" altLang="zh-CN" dirty="0">
                <a:sym typeface="Symbol"/>
              </a:rPr>
              <a:t> ... </a:t>
            </a:r>
            <a:r>
              <a:rPr lang="en-US" altLang="zh-CN" i="1" dirty="0"/>
              <a:t> </a:t>
            </a:r>
            <a:r>
              <a:rPr lang="en-US" altLang="zh-CN" i="1" dirty="0" err="1"/>
              <a:t>α</a:t>
            </a:r>
            <a:r>
              <a:rPr lang="en-US" altLang="zh-CN" i="1" baseline="-25000" dirty="0" err="1"/>
              <a:t>n</a:t>
            </a:r>
            <a:r>
              <a:rPr lang="zh-CN" altLang="en-US" dirty="0">
                <a:sym typeface="Symbol"/>
              </a:rPr>
              <a:t>将</a:t>
            </a:r>
            <a:r>
              <a:rPr lang="en-US" altLang="zh-CN" i="1" dirty="0" err="1"/>
              <a:t>α</a:t>
            </a:r>
            <a:r>
              <a:rPr lang="en-US" altLang="zh-CN" i="1" baseline="-25000" dirty="0" err="1"/>
              <a:t>1</a:t>
            </a:r>
            <a:r>
              <a:rPr lang="zh-CN" altLang="en-US" dirty="0">
                <a:sym typeface="Symbol"/>
              </a:rPr>
              <a:t>替换为</a:t>
            </a:r>
            <a:r>
              <a:rPr lang="en-US" altLang="zh-CN" i="1" dirty="0" err="1"/>
              <a:t>α</a:t>
            </a:r>
            <a:r>
              <a:rPr lang="en-US" altLang="zh-CN" i="1" baseline="-25000" dirty="0" err="1"/>
              <a:t>n</a:t>
            </a:r>
            <a:r>
              <a:rPr lang="en-US" altLang="zh-CN" i="1" baseline="-25000" dirty="0"/>
              <a:t> </a:t>
            </a:r>
            <a:r>
              <a:rPr lang="zh-CN" altLang="en-US" dirty="0">
                <a:sym typeface="Symbol"/>
              </a:rPr>
              <a:t>，我们说</a:t>
            </a:r>
            <a:r>
              <a:rPr lang="en-US" altLang="zh-CN" i="1" dirty="0" err="1"/>
              <a:t>α</a:t>
            </a:r>
            <a:r>
              <a:rPr lang="en-US" altLang="zh-CN" i="1" baseline="-25000" dirty="0" err="1"/>
              <a:t>1</a:t>
            </a:r>
            <a:r>
              <a:rPr lang="zh-CN" altLang="en-US" dirty="0">
                <a:sym typeface="Symbol"/>
              </a:rPr>
              <a:t>推导出</a:t>
            </a:r>
            <a:r>
              <a:rPr lang="en-US" altLang="zh-CN" i="1" dirty="0" err="1"/>
              <a:t>α</a:t>
            </a:r>
            <a:r>
              <a:rPr lang="en-US" altLang="zh-CN" i="1" baseline="-25000" dirty="0" err="1"/>
              <a:t>n</a:t>
            </a:r>
            <a:r>
              <a:rPr lang="en-US" altLang="zh-CN" i="1" baseline="-25000" dirty="0"/>
              <a:t> </a:t>
            </a:r>
            <a:r>
              <a:rPr lang="zh-CN" altLang="en-US" dirty="0">
                <a:sym typeface="Symbol"/>
              </a:rPr>
              <a:t>。</a:t>
            </a:r>
            <a:endParaRPr lang="en-US" altLang="zh-CN" dirty="0">
              <a:sym typeface="Symbol"/>
            </a:endParaRPr>
          </a:p>
          <a:p>
            <a:pPr lvl="1">
              <a:defRPr/>
            </a:pPr>
            <a:r>
              <a:rPr lang="zh-CN" altLang="en-US" dirty="0">
                <a:sym typeface="Symbol"/>
              </a:rPr>
              <a:t>符号</a:t>
            </a:r>
            <a:r>
              <a:rPr lang="en-US" altLang="zh-CN" dirty="0">
                <a:solidFill>
                  <a:srgbClr val="FF0000"/>
                </a:solidFill>
                <a:sym typeface="Symbol"/>
              </a:rPr>
              <a:t></a:t>
            </a:r>
            <a:r>
              <a:rPr lang="en-US" altLang="zh-CN" spc="-100" baseline="30000" dirty="0">
                <a:solidFill>
                  <a:srgbClr val="FF0000"/>
                </a:solidFill>
                <a:sym typeface="Symbol"/>
              </a:rPr>
              <a:t>*</a:t>
            </a:r>
            <a:r>
              <a:rPr lang="zh-CN" altLang="en-US" dirty="0">
                <a:sym typeface="Symbol"/>
              </a:rPr>
              <a:t>表示“经过</a:t>
            </a:r>
            <a:r>
              <a:rPr lang="en-US" altLang="zh-CN" dirty="0">
                <a:sym typeface="Symbol"/>
              </a:rPr>
              <a:t>0</a:t>
            </a:r>
            <a:r>
              <a:rPr lang="zh-CN" altLang="en-US" dirty="0">
                <a:sym typeface="Symbol"/>
              </a:rPr>
              <a:t>步或多步推导出”，符号</a:t>
            </a:r>
            <a:r>
              <a:rPr lang="en-US" altLang="zh-CN" dirty="0">
                <a:solidFill>
                  <a:srgbClr val="FF0000"/>
                </a:solidFill>
                <a:sym typeface="Symbol"/>
              </a:rPr>
              <a:t></a:t>
            </a:r>
            <a:r>
              <a:rPr lang="en-US" altLang="zh-CN" spc="-100" baseline="30000" dirty="0">
                <a:solidFill>
                  <a:srgbClr val="FF0000"/>
                </a:solidFill>
                <a:sym typeface="Symbol"/>
              </a:rPr>
              <a:t>+</a:t>
            </a:r>
            <a:r>
              <a:rPr lang="zh-CN" altLang="en-US" dirty="0">
                <a:sym typeface="Symbol"/>
              </a:rPr>
              <a:t>表示“经过一步或多步推导出”</a:t>
            </a:r>
            <a:endParaRPr lang="en-US" altLang="zh-CN" dirty="0">
              <a:sym typeface="Symbol"/>
            </a:endParaRPr>
          </a:p>
          <a:p>
            <a:pPr lvl="2">
              <a:defRPr/>
            </a:pPr>
            <a:r>
              <a:rPr lang="zh-CN" altLang="en-US" dirty="0">
                <a:sym typeface="Symbol"/>
              </a:rPr>
              <a:t>对任何串</a:t>
            </a:r>
            <a:r>
              <a:rPr lang="en-US" altLang="zh-CN" i="1" dirty="0"/>
              <a:t>α</a:t>
            </a:r>
            <a:r>
              <a:rPr lang="zh-CN" altLang="en-US" i="1" dirty="0"/>
              <a:t>，</a:t>
            </a:r>
            <a:r>
              <a:rPr lang="en-US" altLang="zh-CN" i="1" dirty="0"/>
              <a:t>α</a:t>
            </a:r>
            <a:r>
              <a:rPr lang="en-US" altLang="zh-CN" dirty="0">
                <a:sym typeface="Symbol"/>
              </a:rPr>
              <a:t> *</a:t>
            </a:r>
            <a:r>
              <a:rPr lang="en-US" altLang="zh-CN" i="1" dirty="0"/>
              <a:t> α</a:t>
            </a:r>
          </a:p>
          <a:p>
            <a:pPr lvl="2">
              <a:defRPr/>
            </a:pPr>
            <a:r>
              <a:rPr lang="zh-CN" altLang="en-US" dirty="0"/>
              <a:t>如果</a:t>
            </a:r>
            <a:r>
              <a:rPr lang="en-US" altLang="zh-CN" i="1" dirty="0"/>
              <a:t>α</a:t>
            </a:r>
            <a:r>
              <a:rPr lang="en-US" altLang="zh-CN" dirty="0">
                <a:sym typeface="Symbol"/>
              </a:rPr>
              <a:t> *</a:t>
            </a:r>
            <a:r>
              <a:rPr lang="en-US" altLang="zh-CN" i="1" dirty="0"/>
              <a:t> β</a:t>
            </a:r>
            <a:r>
              <a:rPr lang="zh-CN" altLang="en-US" dirty="0"/>
              <a:t>且</a:t>
            </a:r>
            <a:r>
              <a:rPr lang="en-US" altLang="zh-CN" dirty="0"/>
              <a:t> </a:t>
            </a:r>
            <a:r>
              <a:rPr lang="en-US" altLang="zh-CN" i="1" dirty="0"/>
              <a:t>β </a:t>
            </a:r>
            <a:r>
              <a:rPr lang="en-US" altLang="zh-CN" i="1" dirty="0">
                <a:sym typeface="Symbol"/>
              </a:rPr>
              <a:t> </a:t>
            </a:r>
            <a:r>
              <a:rPr lang="el-GR" altLang="zh-CN" i="1" dirty="0">
                <a:sym typeface="Symbol"/>
              </a:rPr>
              <a:t></a:t>
            </a:r>
            <a:r>
              <a:rPr lang="zh-CN" altLang="en-US" i="1" dirty="0">
                <a:sym typeface="Symbol"/>
              </a:rPr>
              <a:t>，</a:t>
            </a:r>
            <a:r>
              <a:rPr lang="zh-CN" altLang="en-US" dirty="0">
                <a:sym typeface="Symbol"/>
              </a:rPr>
              <a:t>那么</a:t>
            </a:r>
            <a:r>
              <a:rPr lang="en-US" altLang="zh-CN" i="1" dirty="0"/>
              <a:t>α </a:t>
            </a:r>
            <a:r>
              <a:rPr lang="en-US" altLang="zh-CN" i="1" dirty="0">
                <a:sym typeface="Symbol"/>
              </a:rPr>
              <a:t></a:t>
            </a:r>
            <a:r>
              <a:rPr lang="en-US" altLang="zh-CN" i="1" baseline="30000" dirty="0">
                <a:sym typeface="Symbol"/>
              </a:rPr>
              <a:t>+</a:t>
            </a:r>
            <a:r>
              <a:rPr lang="en-US" altLang="zh-CN" i="1" dirty="0">
                <a:sym typeface="Symbol"/>
              </a:rPr>
              <a:t> </a:t>
            </a:r>
            <a:r>
              <a:rPr lang="el-GR" altLang="zh-CN" i="1" dirty="0">
                <a:sym typeface="Symbol"/>
              </a:rPr>
              <a:t>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6D1011-D354-4201-AFBC-7797AB8EED0C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句型、句子和语言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句型</a:t>
            </a:r>
            <a:r>
              <a:rPr lang="zh-CN" altLang="en-US" dirty="0"/>
              <a:t>（</a:t>
            </a:r>
            <a:r>
              <a:rPr lang="en-US" altLang="zh-CN" i="1" dirty="0"/>
              <a:t>sentential form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spcBef>
                <a:spcPct val="0"/>
              </a:spcBef>
              <a:defRPr/>
            </a:pPr>
            <a:r>
              <a:rPr lang="zh-CN" altLang="en-US" dirty="0"/>
              <a:t>如果</a:t>
            </a:r>
            <a:r>
              <a:rPr lang="en-US" altLang="zh-CN" i="1" dirty="0"/>
              <a:t>S </a:t>
            </a:r>
            <a:r>
              <a:rPr lang="en-US" altLang="zh-CN" dirty="0">
                <a:sym typeface="Symbol" pitchFamily="18" charset="2"/>
              </a:rPr>
              <a:t> *</a:t>
            </a:r>
            <a:r>
              <a:rPr lang="en-US" altLang="zh-CN" i="1" dirty="0"/>
              <a:t> α </a:t>
            </a:r>
            <a:r>
              <a:rPr lang="zh-CN" altLang="en-US" dirty="0"/>
              <a:t>，其中</a:t>
            </a:r>
            <a:r>
              <a:rPr lang="en-US" altLang="zh-CN" i="1" dirty="0"/>
              <a:t>S</a:t>
            </a:r>
            <a:r>
              <a:rPr lang="zh-CN" altLang="en-US" dirty="0"/>
              <a:t>是文法</a:t>
            </a:r>
            <a:r>
              <a:rPr lang="en-US" altLang="zh-CN" i="1" dirty="0"/>
              <a:t>G</a:t>
            </a:r>
            <a:r>
              <a:rPr lang="zh-CN" altLang="en-US" dirty="0"/>
              <a:t>的开始符号，我们说</a:t>
            </a:r>
            <a:r>
              <a:rPr lang="en-US" altLang="zh-CN" i="1" dirty="0"/>
              <a:t>α</a:t>
            </a:r>
            <a:r>
              <a:rPr lang="zh-CN" altLang="en-US" dirty="0"/>
              <a:t>是</a:t>
            </a:r>
            <a:r>
              <a:rPr lang="en-US" altLang="zh-CN" i="1" dirty="0"/>
              <a:t>G</a:t>
            </a:r>
            <a:r>
              <a:rPr lang="zh-CN" altLang="en-US" dirty="0"/>
              <a:t>的一个句型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句型可能包含终结符号或非终结符号，也可能是空串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句子</a:t>
            </a:r>
            <a:r>
              <a:rPr lang="zh-CN" altLang="en-US" dirty="0"/>
              <a:t>（</a:t>
            </a:r>
            <a:r>
              <a:rPr lang="en-US" altLang="zh-CN" i="1" dirty="0"/>
              <a:t>sentence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文法</a:t>
            </a:r>
            <a:r>
              <a:rPr lang="en-US" altLang="zh-CN" i="1" dirty="0"/>
              <a:t>G</a:t>
            </a:r>
            <a:r>
              <a:rPr lang="zh-CN" altLang="en-US" dirty="0"/>
              <a:t>的一个句子是不包含非终结符号的句型。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文法生成的语言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dirty="0"/>
              <a:t>一个文法生成的语言是它的</a:t>
            </a:r>
            <a:r>
              <a:rPr lang="zh-CN" altLang="en-US" dirty="0">
                <a:solidFill>
                  <a:srgbClr val="FF0000"/>
                </a:solidFill>
              </a:rPr>
              <a:t>所有句子的集合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buFontTx/>
              <a:buNone/>
              <a:defRPr/>
            </a:pPr>
            <a:r>
              <a:rPr lang="en-US" altLang="zh-CN" i="1" dirty="0"/>
              <a:t>L(G)</a:t>
            </a:r>
            <a:r>
              <a:rPr lang="en-US" altLang="zh-CN" dirty="0"/>
              <a:t> = {</a:t>
            </a:r>
            <a:r>
              <a:rPr lang="en-US" altLang="zh-CN" i="1" dirty="0"/>
              <a:t>α</a:t>
            </a:r>
            <a:r>
              <a:rPr lang="en-US" altLang="zh-CN" dirty="0"/>
              <a:t> | </a:t>
            </a:r>
            <a:r>
              <a:rPr lang="en-US" altLang="zh-CN" i="1" dirty="0"/>
              <a:t>S </a:t>
            </a:r>
            <a:r>
              <a:rPr lang="en-US" altLang="zh-CN" dirty="0">
                <a:sym typeface="Symbol" pitchFamily="18" charset="2"/>
              </a:rPr>
              <a:t> *</a:t>
            </a:r>
            <a:r>
              <a:rPr lang="en-US" altLang="zh-CN" i="1" dirty="0"/>
              <a:t> α</a:t>
            </a:r>
            <a:r>
              <a:rPr lang="zh-CN" altLang="en-US" dirty="0"/>
              <a:t>且</a:t>
            </a:r>
            <a:r>
              <a:rPr lang="en-US" altLang="zh-CN" i="1" dirty="0"/>
              <a:t>α</a:t>
            </a:r>
            <a:r>
              <a:rPr lang="zh-CN" altLang="en-US" dirty="0"/>
              <a:t>是终结符号串</a:t>
            </a:r>
            <a:r>
              <a:rPr lang="en-US" altLang="zh-CN" dirty="0"/>
              <a:t>}</a:t>
            </a:r>
          </a:p>
          <a:p>
            <a:pPr lvl="1">
              <a:defRPr/>
            </a:pPr>
            <a:r>
              <a:rPr lang="zh-CN" altLang="en-US" dirty="0"/>
              <a:t>可以由上下文无关文法生成的语言是</a:t>
            </a:r>
            <a:r>
              <a:rPr lang="zh-CN" altLang="en-US" dirty="0">
                <a:solidFill>
                  <a:srgbClr val="FF0000"/>
                </a:solidFill>
              </a:rPr>
              <a:t>上下文无关语言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dirty="0"/>
              <a:t>如果两个文法生成相同的语言，这两个文法被称为</a:t>
            </a:r>
            <a:r>
              <a:rPr lang="zh-CN" altLang="en-US" dirty="0">
                <a:solidFill>
                  <a:srgbClr val="FF0000"/>
                </a:solidFill>
              </a:rPr>
              <a:t>等价</a:t>
            </a:r>
            <a:r>
              <a:rPr lang="zh-CN" altLang="en-US" dirty="0"/>
              <a:t>的，一个语言可能</a:t>
            </a:r>
            <a:r>
              <a:rPr lang="zh-CN" altLang="en-US" dirty="0">
                <a:solidFill>
                  <a:srgbClr val="FF0000"/>
                </a:solidFill>
              </a:rPr>
              <a:t>对应了多个</a:t>
            </a:r>
            <a:r>
              <a:rPr lang="zh-CN" altLang="en-US" dirty="0"/>
              <a:t>文法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5AFB9F-E873-4DB0-BE80-67CD8BF34468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句型、句子和语言</a:t>
            </a:r>
          </a:p>
        </p:txBody>
      </p:sp>
      <p:sp>
        <p:nvSpPr>
          <p:cNvPr id="28675" name="内容占位符 5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990600"/>
          </a:xfrm>
        </p:spPr>
        <p:txBody>
          <a:bodyPr/>
          <a:lstStyle/>
          <a:p>
            <a:r>
              <a:rPr lang="en-US" altLang="zh-CN" i="1"/>
              <a:t>-(id+id)</a:t>
            </a:r>
            <a:r>
              <a:rPr lang="zh-CN" altLang="en-US"/>
              <a:t>是上面文法</a:t>
            </a:r>
            <a:r>
              <a:rPr lang="en-US" altLang="zh-CN"/>
              <a:t>4.5</a:t>
            </a:r>
            <a:r>
              <a:rPr lang="zh-CN" altLang="en-US"/>
              <a:t>的一个句子</a:t>
            </a:r>
            <a:endParaRPr lang="en-US" altLang="zh-CN"/>
          </a:p>
          <a:p>
            <a:pPr lvl="1"/>
            <a:r>
              <a:rPr lang="zh-CN" altLang="en-US"/>
              <a:t>因为存在一个推导过程：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26F9857B-C428-49C3-852A-D9CE7C4463F0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336925"/>
            <a:ext cx="61722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447800"/>
            <a:ext cx="6254750" cy="533400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2867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5029200"/>
            <a:ext cx="2003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内容占位符 5"/>
          <p:cNvSpPr txBox="1">
            <a:spLocks/>
          </p:cNvSpPr>
          <p:nvPr/>
        </p:nvSpPr>
        <p:spPr bwMode="auto">
          <a:xfrm>
            <a:off x="457200" y="3429000"/>
            <a:ext cx="822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en-US" altLang="zh-CN" sz="2400" kern="0" dirty="0">
              <a:latin typeface="Times New Roman" pitchFamily="18" charset="0"/>
              <a:ea typeface="+mn-ea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2200" kern="0" dirty="0">
                <a:latin typeface="Times New Roman" pitchFamily="18" charset="0"/>
                <a:ea typeface="+mn-ea"/>
              </a:rPr>
              <a:t>串</a:t>
            </a:r>
            <a:r>
              <a:rPr lang="en-US" altLang="zh-CN" sz="2200" i="1" kern="0" dirty="0">
                <a:latin typeface="Times New Roman" pitchFamily="18" charset="0"/>
                <a:ea typeface="+mn-ea"/>
              </a:rPr>
              <a:t>E,-E,-(E),-(E+E), -(</a:t>
            </a:r>
            <a:r>
              <a:rPr lang="en-US" altLang="zh-CN" sz="2200" i="1" kern="0" dirty="0" err="1">
                <a:latin typeface="Times New Roman" pitchFamily="18" charset="0"/>
                <a:ea typeface="+mn-ea"/>
              </a:rPr>
              <a:t>id+E</a:t>
            </a:r>
            <a:r>
              <a:rPr lang="en-US" altLang="zh-CN" sz="2200" i="1" kern="0" dirty="0">
                <a:latin typeface="Times New Roman" pitchFamily="18" charset="0"/>
                <a:ea typeface="+mn-ea"/>
              </a:rPr>
              <a:t>), -(</a:t>
            </a:r>
            <a:r>
              <a:rPr lang="en-US" altLang="zh-CN" sz="2200" i="1" kern="0" dirty="0" err="1">
                <a:latin typeface="Times New Roman" pitchFamily="18" charset="0"/>
                <a:ea typeface="+mn-ea"/>
              </a:rPr>
              <a:t>id+id</a:t>
            </a:r>
            <a:r>
              <a:rPr lang="en-US" altLang="zh-CN" sz="2200" i="1" kern="0" dirty="0">
                <a:latin typeface="Times New Roman" pitchFamily="18" charset="0"/>
                <a:ea typeface="+mn-ea"/>
              </a:rPr>
              <a:t>)</a:t>
            </a:r>
            <a:r>
              <a:rPr lang="zh-CN" altLang="en-US" sz="2200" kern="0" dirty="0">
                <a:latin typeface="Times New Roman" pitchFamily="18" charset="0"/>
                <a:ea typeface="+mn-ea"/>
              </a:rPr>
              <a:t>都是这个文法的句型</a:t>
            </a:r>
            <a:endParaRPr lang="en-US" altLang="zh-CN" sz="2200" kern="0" dirty="0">
              <a:latin typeface="Times New Roman" pitchFamily="18" charset="0"/>
              <a:ea typeface="+mn-ea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en-US" altLang="zh-CN" sz="2200" i="1" kern="0" dirty="0">
                <a:latin typeface="Times New Roman" pitchFamily="18" charset="0"/>
                <a:ea typeface="+mn-ea"/>
              </a:rPr>
              <a:t>-(</a:t>
            </a:r>
            <a:r>
              <a:rPr lang="en-US" altLang="zh-CN" sz="2200" i="1" kern="0" dirty="0" err="1">
                <a:latin typeface="Times New Roman" pitchFamily="18" charset="0"/>
                <a:ea typeface="+mn-ea"/>
              </a:rPr>
              <a:t>id+id</a:t>
            </a:r>
            <a:r>
              <a:rPr lang="en-US" altLang="zh-CN" sz="2200" i="1" kern="0" dirty="0">
                <a:latin typeface="Times New Roman" pitchFamily="18" charset="0"/>
                <a:ea typeface="+mn-ea"/>
              </a:rPr>
              <a:t>)</a:t>
            </a:r>
            <a:r>
              <a:rPr lang="zh-CN" altLang="en-US" sz="2200" kern="0" dirty="0">
                <a:latin typeface="Times New Roman" pitchFamily="18" charset="0"/>
                <a:ea typeface="+mn-ea"/>
              </a:rPr>
              <a:t>是文法的一个句子</a:t>
            </a:r>
            <a:endParaRPr lang="en-US" altLang="zh-CN" sz="2200" kern="0" dirty="0">
              <a:latin typeface="Times New Roman" pitchFamily="18" charset="0"/>
              <a:ea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最左推导和最右推导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48200"/>
          </a:xfrm>
        </p:spPr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zh-CN" altLang="en-US" dirty="0"/>
              <a:t>每个推导步骤上要做两个选择</a:t>
            </a:r>
            <a:endParaRPr lang="en-US" altLang="zh-CN" dirty="0"/>
          </a:p>
          <a:p>
            <a:pPr marL="914400" lvl="1" indent="-457200">
              <a:lnSpc>
                <a:spcPct val="130000"/>
              </a:lnSpc>
              <a:buFont typeface="+mj-ea"/>
              <a:buAutoNum type="circleNumDbPlain"/>
              <a:defRPr/>
            </a:pPr>
            <a:r>
              <a:rPr lang="zh-CN" altLang="en-US" dirty="0"/>
              <a:t>要替换</a:t>
            </a:r>
            <a:r>
              <a:rPr lang="zh-CN" altLang="en-US" dirty="0">
                <a:solidFill>
                  <a:srgbClr val="FF0000"/>
                </a:solidFill>
              </a:rPr>
              <a:t>哪个非终结符号</a:t>
            </a:r>
            <a:r>
              <a:rPr lang="zh-CN" altLang="en-US" dirty="0"/>
              <a:t>？</a:t>
            </a:r>
            <a:endParaRPr lang="en-US" altLang="zh-CN" dirty="0"/>
          </a:p>
          <a:p>
            <a:pPr marL="914400" lvl="1" indent="-457200">
              <a:lnSpc>
                <a:spcPct val="130000"/>
              </a:lnSpc>
              <a:buFont typeface="+mj-ea"/>
              <a:buAutoNum type="circleNumDbPlain"/>
              <a:defRPr/>
            </a:pPr>
            <a:r>
              <a:rPr lang="zh-CN" altLang="en-US" dirty="0"/>
              <a:t>用这个非终结符的</a:t>
            </a:r>
            <a:r>
              <a:rPr lang="zh-CN" altLang="en-US" dirty="0">
                <a:solidFill>
                  <a:srgbClr val="FF0000"/>
                </a:solidFill>
              </a:rPr>
              <a:t>哪个产生式</a:t>
            </a:r>
            <a:r>
              <a:rPr lang="zh-CN" altLang="en-US" dirty="0"/>
              <a:t>右部替换？</a:t>
            </a:r>
            <a:endParaRPr lang="en-US" altLang="zh-CN" dirty="0"/>
          </a:p>
          <a:p>
            <a:pPr marL="514350" indent="-457200">
              <a:lnSpc>
                <a:spcPct val="130000"/>
              </a:lnSpc>
              <a:defRPr/>
            </a:pPr>
            <a:r>
              <a:rPr lang="zh-CN" altLang="en-US" dirty="0"/>
              <a:t>最左推导</a:t>
            </a:r>
            <a:endParaRPr lang="en-US" altLang="zh-CN" dirty="0"/>
          </a:p>
          <a:p>
            <a:pPr marL="914400" lvl="1" indent="-457200">
              <a:lnSpc>
                <a:spcPct val="130000"/>
              </a:lnSpc>
              <a:defRPr/>
            </a:pPr>
            <a:r>
              <a:rPr lang="zh-CN" altLang="en-US" dirty="0"/>
              <a:t>总是选择每个句型的最左非终结符号</a:t>
            </a:r>
            <a:endParaRPr lang="en-US" altLang="zh-CN" dirty="0"/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dirty="0"/>
              <a:t>如果</a:t>
            </a:r>
            <a:r>
              <a:rPr lang="en-US" altLang="zh-CN" i="1" dirty="0"/>
              <a:t>α</a:t>
            </a:r>
            <a:r>
              <a:rPr lang="en-US" altLang="zh-CN" dirty="0">
                <a:sym typeface="Symbol"/>
              </a:rPr>
              <a:t> </a:t>
            </a:r>
            <a:r>
              <a:rPr lang="en-US" altLang="zh-CN" i="1" dirty="0"/>
              <a:t> β</a:t>
            </a:r>
            <a:r>
              <a:rPr lang="zh-CN" altLang="en-US" dirty="0"/>
              <a:t>是一个推导步骤，且被替换的是</a:t>
            </a:r>
            <a:r>
              <a:rPr lang="en-US" altLang="zh-CN" dirty="0"/>
              <a:t>α</a:t>
            </a:r>
            <a:r>
              <a:rPr lang="zh-CN" altLang="en-US" dirty="0"/>
              <a:t>中最左的非终结符号，写作</a:t>
            </a:r>
            <a:endParaRPr lang="en-US" altLang="zh-CN" dirty="0"/>
          </a:p>
          <a:p>
            <a:pPr marL="514350" indent="-457200">
              <a:lnSpc>
                <a:spcPct val="130000"/>
              </a:lnSpc>
              <a:defRPr/>
            </a:pPr>
            <a:r>
              <a:rPr lang="zh-CN" altLang="en-US" dirty="0"/>
              <a:t>最右推导</a:t>
            </a:r>
            <a:endParaRPr lang="en-US" altLang="zh-CN" dirty="0"/>
          </a:p>
          <a:p>
            <a:pPr marL="914400" lvl="1" indent="-457200">
              <a:lnSpc>
                <a:spcPct val="130000"/>
              </a:lnSpc>
              <a:defRPr/>
            </a:pPr>
            <a:r>
              <a:rPr lang="zh-CN" altLang="en-US" dirty="0"/>
              <a:t>总是选择每个句型最右边的非终结符号</a:t>
            </a:r>
            <a:r>
              <a:rPr lang="zh-CN" altLang="en-US" i="1" dirty="0"/>
              <a:t>，</a:t>
            </a:r>
            <a:r>
              <a:rPr lang="zh-CN" altLang="en-US" dirty="0"/>
              <a:t>写作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835288-D0A7-465D-8363-CF8C647B2270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1435" y="4450976"/>
            <a:ext cx="8382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5562600"/>
            <a:ext cx="839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最左推导和最右推导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828800"/>
          </a:xfrm>
        </p:spPr>
        <p:txBody>
          <a:bodyPr/>
          <a:lstStyle/>
          <a:p>
            <a:pPr marL="514350" indent="-457200">
              <a:lnSpc>
                <a:spcPct val="130000"/>
              </a:lnSpc>
              <a:defRPr/>
            </a:pPr>
            <a:r>
              <a:rPr lang="zh-CN" altLang="en-US"/>
              <a:t>最左（右）句型</a:t>
            </a:r>
            <a:endParaRPr lang="en-US" altLang="zh-CN"/>
          </a:p>
          <a:p>
            <a:pPr marL="914400" lvl="1" indent="-457200">
              <a:lnSpc>
                <a:spcPct val="130000"/>
              </a:lnSpc>
              <a:defRPr/>
            </a:pPr>
            <a:r>
              <a:rPr lang="zh-CN" altLang="en-US"/>
              <a:t>从开始符号出发，每一步经过最左（右）推导得到的句型</a:t>
            </a:r>
            <a:endParaRPr lang="en-US" altLang="zh-CN"/>
          </a:p>
          <a:p>
            <a:pPr marL="914400" lvl="1" indent="-457200">
              <a:lnSpc>
                <a:spcPct val="130000"/>
              </a:lnSpc>
              <a:defRPr/>
            </a:pPr>
            <a:r>
              <a:rPr lang="zh-CN" altLang="en-US"/>
              <a:t>最右推导也叫做规范推导</a:t>
            </a:r>
            <a:endParaRPr lang="en-US" altLang="zh-CN"/>
          </a:p>
          <a:p>
            <a:pPr marL="914400" lvl="1" indent="-457200">
              <a:lnSpc>
                <a:spcPct val="130000"/>
              </a:lnSpc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DBE45-6206-4C96-9E2D-D86A4636DD73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124200"/>
            <a:ext cx="739933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343400"/>
            <a:ext cx="73152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语法分析树和推导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语法分析树是推导的</a:t>
            </a:r>
            <a:r>
              <a:rPr lang="zh-CN" altLang="en-US" dirty="0">
                <a:solidFill>
                  <a:srgbClr val="FF0000"/>
                </a:solidFill>
              </a:rPr>
              <a:t>图形表示形式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dirty="0"/>
              <a:t>过滤掉了推导过程中对非终结符应用产生式的顺序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语法分析树的每个内部结点都对应了一个产生式的应用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内部结点是产生式</a:t>
            </a:r>
            <a:r>
              <a:rPr lang="zh-CN" altLang="en-US" dirty="0">
                <a:solidFill>
                  <a:srgbClr val="FF0000"/>
                </a:solidFill>
              </a:rPr>
              <a:t>左部</a:t>
            </a:r>
            <a:r>
              <a:rPr lang="zh-CN" altLang="en-US" dirty="0"/>
              <a:t>的非终结符号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该结点的子结点从左向右组成了在推导过程中替换这个非终结符的</a:t>
            </a:r>
            <a:r>
              <a:rPr lang="zh-CN" altLang="en-US" dirty="0">
                <a:solidFill>
                  <a:srgbClr val="FF0000"/>
                </a:solidFill>
              </a:rPr>
              <a:t>右部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dirty="0"/>
              <a:t>语法分析树的结果或边缘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一棵语法分析树的叶子结点既可以是非终结符，也可以是终结符，从左到右排列这些符号就可以得到一个句型，称为这棵树的</a:t>
            </a:r>
            <a:r>
              <a:rPr lang="zh-CN" altLang="en-US" dirty="0">
                <a:solidFill>
                  <a:srgbClr val="FF0000"/>
                </a:solidFill>
              </a:rPr>
              <a:t>结果或边缘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1BEE32-29BF-49A1-8170-FF66811E74C4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语法分析树和推导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743200"/>
            <a:ext cx="3505200" cy="36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2057400"/>
            <a:ext cx="61436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524000"/>
            <a:ext cx="6216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1963" y="4648200"/>
            <a:ext cx="36147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92700"/>
          </a:xfrm>
        </p:spPr>
        <p:txBody>
          <a:bodyPr/>
          <a:lstStyle/>
          <a:p>
            <a:r>
              <a:rPr lang="zh-CN" altLang="en-US" dirty="0"/>
              <a:t>查看</a:t>
            </a:r>
            <a:r>
              <a:rPr lang="en-US" altLang="zh-CN" dirty="0" err="1"/>
              <a:t>min.c</a:t>
            </a:r>
            <a:r>
              <a:rPr lang="zh-CN" altLang="en-US" dirty="0"/>
              <a:t>的</a:t>
            </a:r>
            <a:r>
              <a:rPr lang="en-US" altLang="zh-CN" dirty="0"/>
              <a:t>AST</a:t>
            </a:r>
            <a:r>
              <a:rPr lang="zh-CN" altLang="en-US" dirty="0"/>
              <a:t>视图</a:t>
            </a:r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54" y="2505075"/>
            <a:ext cx="70993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27" y="1752600"/>
            <a:ext cx="2917878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28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语法分析树和推导</a:t>
            </a:r>
          </a:p>
        </p:txBody>
      </p:sp>
      <p:sp>
        <p:nvSpPr>
          <p:cNvPr id="34819" name="内容占位符 6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685800"/>
          </a:xfrm>
        </p:spPr>
        <p:txBody>
          <a:bodyPr/>
          <a:lstStyle/>
          <a:p>
            <a:r>
              <a:rPr lang="zh-CN" altLang="en-US"/>
              <a:t>根据推导构造语法分析树的序列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989138"/>
            <a:ext cx="60198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452688"/>
            <a:ext cx="7696200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语法分析树和推导</a:t>
            </a: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语法分析树和推导的对应关系</a:t>
            </a:r>
            <a:endParaRPr lang="en-US" altLang="zh-CN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如果文法无二义，那么一个句型的语法分析树表示了该句型的</a:t>
            </a:r>
            <a:r>
              <a:rPr lang="zh-CN" altLang="en-US" dirty="0">
                <a:solidFill>
                  <a:srgbClr val="FF0000"/>
                </a:solidFill>
              </a:rPr>
              <a:t>所有可能的推导</a:t>
            </a:r>
            <a:r>
              <a:rPr lang="zh-CN" altLang="en-US" dirty="0"/>
              <a:t>，包括最左推导和最右推导，即一个句型的语法分析树</a:t>
            </a:r>
            <a:r>
              <a:rPr lang="zh-CN" altLang="en-US" dirty="0">
                <a:solidFill>
                  <a:srgbClr val="FF0000"/>
                </a:solidFill>
              </a:rPr>
              <a:t>是唯一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dirty="0"/>
              <a:t>对无二义的文法，一个句型的最左推导</a:t>
            </a:r>
            <a:r>
              <a:rPr lang="en-US" altLang="zh-CN" dirty="0"/>
              <a:t>/</a:t>
            </a:r>
            <a:r>
              <a:rPr lang="zh-CN" altLang="en-US" dirty="0"/>
              <a:t>最右推导</a:t>
            </a:r>
            <a:r>
              <a:rPr lang="zh-CN" altLang="en-US" dirty="0">
                <a:solidFill>
                  <a:srgbClr val="FF0000"/>
                </a:solidFill>
              </a:rPr>
              <a:t>是唯一</a:t>
            </a:r>
            <a:r>
              <a:rPr lang="zh-CN" altLang="en-US" dirty="0"/>
              <a:t>的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zh-CN" altLang="en-US" sz="2400" dirty="0"/>
              <a:t>对于无二义性文法，语法分析树和最左推导</a:t>
            </a:r>
            <a:r>
              <a:rPr lang="en-US" altLang="zh-CN" sz="2400" dirty="0"/>
              <a:t>/</a:t>
            </a:r>
            <a:r>
              <a:rPr lang="zh-CN" altLang="en-US" sz="2400" dirty="0"/>
              <a:t>最右推导之间存在一对一的关系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793310-C861-460D-9267-58C20DEA5EF2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二义性</a:t>
            </a: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定义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如果一个文法可以为某个句子生成多棵语法分析树，那么它就是二义性的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二义性文法就是对同一个句子有多个最左推导或多个最右推导</a:t>
            </a:r>
            <a:endParaRPr lang="en-US" altLang="zh-CN" dirty="0"/>
          </a:p>
          <a:p>
            <a:pPr lvl="1">
              <a:defRPr/>
            </a:pPr>
            <a:r>
              <a:rPr lang="zh-CN" altLang="en-US" dirty="0">
                <a:solidFill>
                  <a:srgbClr val="FF0000"/>
                </a:solidFill>
              </a:rPr>
              <a:t>错误的表述：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zh-CN" altLang="en-US" dirty="0"/>
              <a:t>因为</a:t>
            </a:r>
            <a:r>
              <a:rPr lang="zh-CN" altLang="en-US" dirty="0">
                <a:solidFill>
                  <a:srgbClr val="FF0000"/>
                </a:solidFill>
              </a:rPr>
              <a:t>句子</a:t>
            </a:r>
            <a:r>
              <a:rPr lang="en-US" altLang="zh-CN" dirty="0">
                <a:solidFill>
                  <a:srgbClr val="FF0000"/>
                </a:solidFill>
              </a:rPr>
              <a:t>α</a:t>
            </a:r>
            <a:r>
              <a:rPr lang="zh-CN" altLang="en-US" dirty="0">
                <a:solidFill>
                  <a:srgbClr val="FF0000"/>
                </a:solidFill>
              </a:rPr>
              <a:t>存在多个推导</a:t>
            </a:r>
            <a:r>
              <a:rPr lang="zh-CN" altLang="en-US" dirty="0"/>
              <a:t>，所以文法是二义性的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因为句子</a:t>
            </a:r>
            <a:r>
              <a:rPr lang="en-US" altLang="zh-CN" dirty="0"/>
              <a:t>α</a:t>
            </a:r>
            <a:r>
              <a:rPr lang="zh-CN" altLang="en-US" dirty="0"/>
              <a:t>有</a:t>
            </a:r>
            <a:r>
              <a:rPr lang="zh-CN" altLang="en-US" dirty="0">
                <a:solidFill>
                  <a:srgbClr val="FF0000"/>
                </a:solidFill>
              </a:rPr>
              <a:t>不同的最左推导和最右推导</a:t>
            </a:r>
            <a:r>
              <a:rPr lang="zh-CN" altLang="en-US" dirty="0"/>
              <a:t>，所以文法是二义性的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因为</a:t>
            </a:r>
            <a:r>
              <a:rPr lang="zh-CN" altLang="en-US" b="1" dirty="0">
                <a:solidFill>
                  <a:srgbClr val="FF0000"/>
                </a:solidFill>
              </a:rPr>
              <a:t>文法</a:t>
            </a:r>
            <a:r>
              <a:rPr lang="zh-CN" altLang="en-US" dirty="0">
                <a:solidFill>
                  <a:srgbClr val="FF0000"/>
                </a:solidFill>
              </a:rPr>
              <a:t>存在多个不同的最左推导</a:t>
            </a:r>
            <a:r>
              <a:rPr lang="zh-CN" altLang="en-US" dirty="0"/>
              <a:t>（最右推导），所以文法是二义性的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DF153-7D0E-457E-A422-E3515566E4F4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二义性</a:t>
            </a:r>
          </a:p>
        </p:txBody>
      </p:sp>
      <p:sp>
        <p:nvSpPr>
          <p:cNvPr id="37891" name="内容占位符 5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066800"/>
          </a:xfrm>
        </p:spPr>
        <p:txBody>
          <a:bodyPr/>
          <a:lstStyle/>
          <a:p>
            <a:r>
              <a:rPr lang="zh-CN" altLang="en-US"/>
              <a:t>文法</a:t>
            </a:r>
            <a:r>
              <a:rPr lang="en-US" altLang="zh-CN"/>
              <a:t>4.3</a:t>
            </a:r>
            <a:r>
              <a:rPr lang="zh-CN" altLang="en-US"/>
              <a:t>是二义性文法</a:t>
            </a:r>
            <a:endParaRPr lang="en-US" altLang="zh-CN"/>
          </a:p>
          <a:p>
            <a:pPr lvl="1"/>
            <a:r>
              <a:rPr lang="zh-CN" altLang="en-US"/>
              <a:t>句子</a:t>
            </a:r>
            <a:r>
              <a:rPr lang="en-US" altLang="zh-CN" i="1"/>
              <a:t>id+id*id</a:t>
            </a:r>
            <a:r>
              <a:rPr lang="zh-CN" altLang="en-US"/>
              <a:t>有两个不同的最左推导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BAA4CC43-DD8B-4C7C-80AD-24426691A393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1371600"/>
            <a:ext cx="4572000" cy="455613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8" name="内容占位符 5"/>
          <p:cNvSpPr txBox="1">
            <a:spLocks/>
          </p:cNvSpPr>
          <p:nvPr/>
        </p:nvSpPr>
        <p:spPr bwMode="auto">
          <a:xfrm>
            <a:off x="457200" y="41148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zh-CN" altLang="en-US" sz="2200" kern="0" dirty="0">
                <a:latin typeface="Times New Roman" pitchFamily="18" charset="0"/>
                <a:ea typeface="+mn-ea"/>
              </a:rPr>
              <a:t>或者说</a:t>
            </a:r>
            <a:r>
              <a:rPr lang="zh-CN" altLang="en-US" sz="2200" kern="0">
                <a:latin typeface="Times New Roman" pitchFamily="18" charset="0"/>
                <a:ea typeface="+mn-ea"/>
              </a:rPr>
              <a:t>，句子</a:t>
            </a:r>
            <a:r>
              <a:rPr lang="en-US" altLang="zh-CN" sz="2200" i="1" kern="0">
                <a:latin typeface="Times New Roman" pitchFamily="18" charset="0"/>
                <a:ea typeface="+mn-ea"/>
              </a:rPr>
              <a:t>id+id*id</a:t>
            </a:r>
            <a:r>
              <a:rPr lang="zh-CN" altLang="en-US" sz="2200" kern="0" dirty="0">
                <a:latin typeface="Times New Roman" pitchFamily="18" charset="0"/>
                <a:ea typeface="+mn-ea"/>
              </a:rPr>
              <a:t>有两棵不同的语法分析树</a:t>
            </a:r>
          </a:p>
        </p:txBody>
      </p:sp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4876800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4648200"/>
            <a:ext cx="609600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验证文法生成的语言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证明文法</a:t>
            </a:r>
            <a:r>
              <a:rPr lang="en-US" altLang="zh-CN" dirty="0"/>
              <a:t>G</a:t>
            </a:r>
            <a:r>
              <a:rPr lang="zh-CN" altLang="en-US" dirty="0"/>
              <a:t>生成语言</a:t>
            </a:r>
            <a:r>
              <a:rPr lang="en-US" altLang="zh-CN" dirty="0"/>
              <a:t>L</a:t>
            </a:r>
            <a:r>
              <a:rPr lang="zh-CN" altLang="en-US" dirty="0"/>
              <a:t>的过程可以分成两个部分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  <a:defRPr/>
            </a:pPr>
            <a:r>
              <a:rPr lang="zh-CN" altLang="en-US" dirty="0"/>
              <a:t>证明</a:t>
            </a:r>
            <a:r>
              <a:rPr lang="en-US" altLang="zh-CN" i="1" dirty="0"/>
              <a:t>G</a:t>
            </a:r>
            <a:r>
              <a:rPr lang="zh-CN" altLang="en-US" dirty="0"/>
              <a:t>生成的每个串都在</a:t>
            </a:r>
            <a:r>
              <a:rPr lang="en-US" altLang="zh-CN" i="1" dirty="0"/>
              <a:t>L</a:t>
            </a:r>
            <a:r>
              <a:rPr lang="zh-CN" altLang="en-US" dirty="0"/>
              <a:t>中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  <a:defRPr/>
            </a:pPr>
            <a:r>
              <a:rPr lang="zh-CN" altLang="en-US" dirty="0"/>
              <a:t>反向证明</a:t>
            </a:r>
            <a:r>
              <a:rPr lang="en-US" altLang="zh-CN" i="1" dirty="0"/>
              <a:t>L</a:t>
            </a:r>
            <a:r>
              <a:rPr lang="zh-CN" altLang="en-US" dirty="0"/>
              <a:t>中的每个串都确实能由</a:t>
            </a:r>
            <a:r>
              <a:rPr lang="en-US" altLang="zh-CN" i="1" dirty="0"/>
              <a:t>G</a:t>
            </a:r>
            <a:r>
              <a:rPr lang="zh-CN" altLang="en-US" dirty="0"/>
              <a:t>生成</a:t>
            </a:r>
            <a:endParaRPr lang="en-US" altLang="zh-CN" dirty="0"/>
          </a:p>
          <a:p>
            <a:pPr marL="514350" indent="-457200">
              <a:defRPr/>
            </a:pPr>
            <a:r>
              <a:rPr lang="zh-CN" altLang="en-US" dirty="0"/>
              <a:t>例：</a:t>
            </a:r>
            <a:endParaRPr lang="en-US" altLang="zh-CN" dirty="0"/>
          </a:p>
          <a:p>
            <a:pPr marL="914400" lvl="1" indent="-457200">
              <a:defRPr/>
            </a:pPr>
            <a:r>
              <a:rPr lang="zh-CN" altLang="en-US" dirty="0"/>
              <a:t>证明文法  </a:t>
            </a:r>
            <a:r>
              <a:rPr lang="en-US" altLang="zh-CN" i="1" dirty="0"/>
              <a:t>S→(S) S | </a:t>
            </a:r>
            <a:r>
              <a:rPr lang="el-GR" altLang="zh-CN" i="1" dirty="0"/>
              <a:t>ε</a:t>
            </a:r>
            <a:endParaRPr lang="en-US" altLang="zh-CN" i="1" dirty="0"/>
          </a:p>
          <a:p>
            <a:pPr marL="914400" lvl="1" indent="-457200">
              <a:buFont typeface="Wingdings" pitchFamily="2" charset="2"/>
              <a:buNone/>
              <a:defRPr/>
            </a:pPr>
            <a:r>
              <a:rPr lang="zh-CN" altLang="en-US" dirty="0"/>
              <a:t>生成了所有具有对称括号对的串并且只生成这样的串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  <a:defRPr/>
            </a:pPr>
            <a:r>
              <a:rPr lang="zh-CN" altLang="en-US" dirty="0"/>
              <a:t>用关于推导步数</a:t>
            </a:r>
            <a:r>
              <a:rPr lang="en-US" altLang="zh-CN" i="1" dirty="0"/>
              <a:t>n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归纳法</a:t>
            </a:r>
            <a:r>
              <a:rPr lang="zh-CN" altLang="en-US" dirty="0"/>
              <a:t>证明从</a:t>
            </a:r>
            <a:r>
              <a:rPr lang="en-US" altLang="zh-CN" i="1" dirty="0"/>
              <a:t>S</a:t>
            </a:r>
            <a:r>
              <a:rPr lang="zh-CN" altLang="en-US" dirty="0"/>
              <a:t>推导出的每个句子都是括号对称的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  <a:defRPr/>
            </a:pPr>
            <a:r>
              <a:rPr lang="zh-CN" altLang="en-US" dirty="0"/>
              <a:t>用关于串的长度的</a:t>
            </a:r>
            <a:r>
              <a:rPr lang="zh-CN" altLang="en-US" dirty="0">
                <a:solidFill>
                  <a:srgbClr val="FF0000"/>
                </a:solidFill>
              </a:rPr>
              <a:t>归纳法</a:t>
            </a:r>
            <a:r>
              <a:rPr lang="zh-CN" altLang="en-US" dirty="0"/>
              <a:t>证明每个括号对称的串都可以从</a:t>
            </a:r>
            <a:r>
              <a:rPr lang="en-US" altLang="zh-CN" i="1" dirty="0"/>
              <a:t>S</a:t>
            </a:r>
            <a:r>
              <a:rPr lang="zh-CN" altLang="en-US" dirty="0"/>
              <a:t>推导得到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457200"/>
            <a:ext cx="9032875" cy="623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例</a:t>
            </a:r>
            <a:r>
              <a:rPr lang="en-US" altLang="zh-CN" sz="3200"/>
              <a:t>……</a:t>
            </a:r>
            <a:r>
              <a:rPr lang="zh-CN" altLang="en-US" sz="3200"/>
              <a:t>文法和语言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 ：文法</a:t>
            </a:r>
            <a:r>
              <a:rPr lang="en-US" altLang="zh-CN" dirty="0"/>
              <a:t>G1</a:t>
            </a:r>
            <a:r>
              <a:rPr lang="zh-CN" altLang="en-US" dirty="0"/>
              <a:t>定义的语言</a:t>
            </a:r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000" dirty="0" err="1">
                <a:solidFill>
                  <a:schemeClr val="tx2"/>
                </a:solidFill>
              </a:rPr>
              <a:t>S→bA</a:t>
            </a:r>
            <a:r>
              <a:rPr lang="en-US" altLang="zh-CN" sz="2000" dirty="0">
                <a:solidFill>
                  <a:schemeClr val="tx2"/>
                </a:solidFill>
              </a:rPr>
              <a:t>  </a:t>
            </a:r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</a:rPr>
              <a:t>A →</a:t>
            </a:r>
            <a:r>
              <a:rPr lang="en-US" altLang="zh-CN" sz="2000" dirty="0" err="1">
                <a:solidFill>
                  <a:schemeClr val="tx2"/>
                </a:solidFill>
              </a:rPr>
              <a:t>aA</a:t>
            </a:r>
            <a:r>
              <a:rPr lang="en-US" altLang="zh-CN" sz="2000" dirty="0">
                <a:solidFill>
                  <a:schemeClr val="tx2"/>
                </a:solidFill>
              </a:rPr>
              <a:t> | a</a:t>
            </a:r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2000" dirty="0"/>
              <a:t>解答：可以分析得出  </a:t>
            </a:r>
            <a:r>
              <a:rPr lang="en-US" altLang="zh-CN" sz="2000" dirty="0">
                <a:solidFill>
                  <a:schemeClr val="tx2"/>
                </a:solidFill>
              </a:rPr>
              <a:t>L(G1) = {ba</a:t>
            </a:r>
            <a:r>
              <a:rPr lang="en-US" altLang="zh-CN" sz="2000" baseline="30000" dirty="0">
                <a:solidFill>
                  <a:schemeClr val="tx2"/>
                </a:solidFill>
              </a:rPr>
              <a:t>n</a:t>
            </a:r>
            <a:r>
              <a:rPr lang="en-US" altLang="zh-CN" sz="2000" dirty="0">
                <a:solidFill>
                  <a:schemeClr val="tx2"/>
                </a:solidFill>
              </a:rPr>
              <a:t> | n≥1}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 ：文法</a:t>
            </a:r>
            <a:r>
              <a:rPr lang="en-US" altLang="zh-CN" dirty="0"/>
              <a:t>G2</a:t>
            </a:r>
            <a:r>
              <a:rPr lang="zh-CN" altLang="en-US" dirty="0"/>
              <a:t>定义的语言</a:t>
            </a:r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</a:rPr>
              <a:t>S→AB  </a:t>
            </a:r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000" dirty="0" err="1">
                <a:solidFill>
                  <a:schemeClr val="tx2"/>
                </a:solidFill>
              </a:rPr>
              <a:t>A→aA</a:t>
            </a:r>
            <a:r>
              <a:rPr lang="en-US" altLang="zh-CN" sz="2000" dirty="0">
                <a:solidFill>
                  <a:schemeClr val="tx2"/>
                </a:solidFill>
              </a:rPr>
              <a:t> | a  </a:t>
            </a:r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000" dirty="0" err="1">
                <a:solidFill>
                  <a:schemeClr val="tx2"/>
                </a:solidFill>
              </a:rPr>
              <a:t>B→bB</a:t>
            </a:r>
            <a:r>
              <a:rPr lang="en-US" altLang="zh-CN" sz="2000" dirty="0">
                <a:solidFill>
                  <a:schemeClr val="tx2"/>
                </a:solidFill>
              </a:rPr>
              <a:t> | b</a:t>
            </a:r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2000" dirty="0"/>
              <a:t>解答：可以分析得出  </a:t>
            </a:r>
            <a:r>
              <a:rPr lang="en-US" altLang="zh-CN" sz="2000" dirty="0">
                <a:solidFill>
                  <a:schemeClr val="tx2"/>
                </a:solidFill>
              </a:rPr>
              <a:t>L(G2) = {</a:t>
            </a:r>
            <a:r>
              <a:rPr lang="en-US" altLang="zh-CN" sz="2000" dirty="0" err="1">
                <a:solidFill>
                  <a:schemeClr val="tx2"/>
                </a:solidFill>
              </a:rPr>
              <a:t>a</a:t>
            </a:r>
            <a:r>
              <a:rPr lang="en-US" altLang="zh-CN" sz="2000" baseline="30000" dirty="0" err="1">
                <a:solidFill>
                  <a:schemeClr val="tx2"/>
                </a:solidFill>
              </a:rPr>
              <a:t>m</a:t>
            </a:r>
            <a:r>
              <a:rPr lang="en-US" altLang="zh-CN" sz="2000" dirty="0" err="1">
                <a:solidFill>
                  <a:schemeClr val="tx2"/>
                </a:solidFill>
              </a:rPr>
              <a:t>b</a:t>
            </a:r>
            <a:r>
              <a:rPr lang="en-US" altLang="zh-CN" sz="2000" baseline="30000" dirty="0" err="1">
                <a:solidFill>
                  <a:schemeClr val="tx2"/>
                </a:solidFill>
              </a:rPr>
              <a:t>n</a:t>
            </a:r>
            <a:r>
              <a:rPr lang="en-US" altLang="zh-CN" sz="2000" dirty="0">
                <a:solidFill>
                  <a:schemeClr val="tx2"/>
                </a:solidFill>
              </a:rPr>
              <a:t> | m,n≥1}</a:t>
            </a:r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8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85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例</a:t>
            </a:r>
            <a:r>
              <a:rPr lang="en-US" altLang="zh-CN" sz="3200"/>
              <a:t>……</a:t>
            </a:r>
            <a:r>
              <a:rPr lang="zh-CN" altLang="en-US" sz="3200"/>
              <a:t>文法和语言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：构造文法</a:t>
            </a:r>
            <a:r>
              <a:rPr lang="en-US" altLang="zh-CN" dirty="0"/>
              <a:t>G3</a:t>
            </a:r>
            <a:r>
              <a:rPr lang="zh-CN" altLang="en-US" dirty="0"/>
              <a:t>使得</a:t>
            </a:r>
            <a:endParaRPr lang="en-US" altLang="zh-CN" dirty="0"/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000" dirty="0"/>
              <a:t>L(G3) = {</a:t>
            </a:r>
            <a:r>
              <a:rPr lang="en-US" altLang="zh-CN" sz="2000" dirty="0" err="1"/>
              <a:t>a</a:t>
            </a:r>
            <a:r>
              <a:rPr lang="en-US" altLang="zh-CN" sz="2000" baseline="30000" dirty="0" err="1"/>
              <a:t>n</a:t>
            </a:r>
            <a:r>
              <a:rPr lang="en-US" altLang="zh-CN" sz="2000" dirty="0" err="1"/>
              <a:t>b</a:t>
            </a:r>
            <a:r>
              <a:rPr lang="en-US" altLang="zh-CN" sz="2000" baseline="30000" dirty="0" err="1"/>
              <a:t>n</a:t>
            </a:r>
            <a:r>
              <a:rPr lang="en-US" altLang="zh-CN" sz="2000" dirty="0"/>
              <a:t> | n≥1}</a:t>
            </a:r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2000" dirty="0"/>
              <a:t>解答：构造文法</a:t>
            </a:r>
            <a:r>
              <a:rPr lang="en-US" altLang="zh-CN" sz="2000" dirty="0"/>
              <a:t>G3</a:t>
            </a:r>
            <a:r>
              <a:rPr lang="zh-CN" altLang="en-US" sz="2000" dirty="0"/>
              <a:t>如下</a:t>
            </a:r>
            <a:endParaRPr lang="en-US" altLang="zh-CN" sz="2000" dirty="0"/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000" dirty="0" err="1">
                <a:solidFill>
                  <a:schemeClr val="tx2"/>
                </a:solidFill>
              </a:rPr>
              <a:t>S→aSb</a:t>
            </a:r>
            <a:r>
              <a:rPr lang="en-US" altLang="zh-CN" sz="2000" dirty="0">
                <a:solidFill>
                  <a:schemeClr val="tx2"/>
                </a:solidFill>
              </a:rPr>
              <a:t> | </a:t>
            </a:r>
            <a:r>
              <a:rPr lang="en-US" altLang="zh-CN" sz="2000" dirty="0" err="1">
                <a:solidFill>
                  <a:schemeClr val="tx2"/>
                </a:solidFill>
              </a:rPr>
              <a:t>ab</a:t>
            </a:r>
            <a:r>
              <a:rPr lang="en-US" altLang="zh-CN" sz="2000" dirty="0">
                <a:solidFill>
                  <a:schemeClr val="tx2"/>
                </a:solidFill>
              </a:rPr>
              <a:t>  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dirty="0"/>
              <a:t>例</a:t>
            </a:r>
            <a:r>
              <a:rPr lang="en-US" altLang="zh-CN" dirty="0"/>
              <a:t>4</a:t>
            </a:r>
            <a:r>
              <a:rPr lang="zh-CN" altLang="en-US" dirty="0"/>
              <a:t>：构造文法</a:t>
            </a:r>
            <a:r>
              <a:rPr lang="en-US" altLang="zh-CN" dirty="0"/>
              <a:t>G4</a:t>
            </a:r>
            <a:r>
              <a:rPr lang="zh-CN" altLang="en-US" dirty="0"/>
              <a:t>使得</a:t>
            </a:r>
            <a:endParaRPr lang="en-US" altLang="zh-CN" dirty="0"/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000" dirty="0"/>
              <a:t>L(G4) = {</a:t>
            </a:r>
            <a:r>
              <a:rPr lang="en-US" altLang="zh-CN" sz="2000" dirty="0" err="1"/>
              <a:t>a</a:t>
            </a:r>
            <a:r>
              <a:rPr lang="en-US" altLang="zh-CN" sz="2000" baseline="30000" dirty="0" err="1"/>
              <a:t>n</a:t>
            </a:r>
            <a:r>
              <a:rPr lang="en-US" altLang="zh-CN" sz="2000" dirty="0" err="1"/>
              <a:t>b</a:t>
            </a:r>
            <a:r>
              <a:rPr lang="en-US" altLang="zh-CN" sz="2000" baseline="30000" dirty="0" err="1"/>
              <a:t>m</a:t>
            </a:r>
            <a:r>
              <a:rPr lang="en-US" altLang="zh-CN" sz="2000" dirty="0"/>
              <a:t> | n≥1,m ≥0}</a:t>
            </a:r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2000" dirty="0"/>
              <a:t>解答：构造文法</a:t>
            </a:r>
            <a:r>
              <a:rPr lang="en-US" altLang="zh-CN" sz="2000" dirty="0"/>
              <a:t>G4</a:t>
            </a:r>
            <a:r>
              <a:rPr lang="zh-CN" altLang="en-US" sz="2000" dirty="0"/>
              <a:t>如下</a:t>
            </a:r>
            <a:endParaRPr lang="en-US" altLang="zh-CN" sz="2000" dirty="0"/>
          </a:p>
          <a:p>
            <a:pPr lvl="1"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</a:rPr>
              <a:t>S→AB    </a:t>
            </a:r>
            <a:r>
              <a:rPr lang="en-US" altLang="zh-CN" sz="2000" dirty="0" err="1">
                <a:solidFill>
                  <a:schemeClr val="tx2"/>
                </a:solidFill>
              </a:rPr>
              <a:t>A→aA</a:t>
            </a:r>
            <a:r>
              <a:rPr lang="en-US" altLang="zh-CN" sz="2000" dirty="0">
                <a:solidFill>
                  <a:schemeClr val="tx2"/>
                </a:solidFill>
              </a:rPr>
              <a:t> | a    </a:t>
            </a:r>
            <a:r>
              <a:rPr lang="en-US" altLang="zh-CN" sz="2000" dirty="0" err="1">
                <a:solidFill>
                  <a:schemeClr val="tx2"/>
                </a:solidFill>
              </a:rPr>
              <a:t>B→bB</a:t>
            </a:r>
            <a:r>
              <a:rPr lang="en-US" altLang="zh-CN" sz="2000" dirty="0">
                <a:solidFill>
                  <a:schemeClr val="tx2"/>
                </a:solidFill>
              </a:rPr>
              <a:t> | </a:t>
            </a:r>
            <a:r>
              <a:rPr lang="el-GR" altLang="zh-CN" sz="2000" dirty="0">
                <a:solidFill>
                  <a:schemeClr val="tx2"/>
                </a:solidFill>
              </a:rPr>
              <a:t>ε</a:t>
            </a:r>
            <a:r>
              <a:rPr lang="el-GR" altLang="zh-CN" sz="2000" dirty="0"/>
              <a:t> 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85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8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85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85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简单程序语言文法</a:t>
            </a:r>
            <a:r>
              <a:rPr lang="en-US" altLang="zh-CN"/>
              <a:t>……1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4400" y="2743200"/>
            <a:ext cx="3962400" cy="1295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/>
              <a:t>是该文法的一个句子</a:t>
            </a:r>
            <a:endParaRPr lang="en-US" altLang="zh-CN"/>
          </a:p>
          <a:p>
            <a:pPr eaLnBrk="1" hangingPunct="1">
              <a:buFont typeface="Wingdings" pitchFamily="2" charset="2"/>
              <a:buNone/>
            </a:pPr>
            <a:r>
              <a:rPr lang="zh-CN" altLang="en-US"/>
              <a:t>因为存在下面的推导</a:t>
            </a: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95400"/>
            <a:ext cx="43783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17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286000"/>
            <a:ext cx="39703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接连接符 7"/>
          <p:cNvCxnSpPr/>
          <p:nvPr/>
        </p:nvCxnSpPr>
        <p:spPr>
          <a:xfrm rot="5400000">
            <a:off x="3658394" y="2894806"/>
            <a:ext cx="1828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133600" y="3810000"/>
            <a:ext cx="5715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简单程序语言文法</a:t>
            </a:r>
            <a:r>
              <a:rPr lang="en-US" altLang="zh-CN"/>
              <a:t>……2</a:t>
            </a:r>
            <a:endParaRPr lang="zh-CN" altLang="en-US"/>
          </a:p>
        </p:txBody>
      </p:sp>
      <p:pic>
        <p:nvPicPr>
          <p:cNvPr id="4710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524000"/>
            <a:ext cx="7691438" cy="492601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/>
              <a:t>Overview</a:t>
            </a:r>
            <a:endParaRPr lang="zh-CN" altLang="en-US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/>
          <a:lstStyle/>
          <a:p>
            <a:pPr>
              <a:lnSpc>
                <a:spcPct val="114000"/>
              </a:lnSpc>
              <a:defRPr/>
            </a:pPr>
            <a:r>
              <a:rPr lang="zh-CN" altLang="en-US" dirty="0"/>
              <a:t>本章讨论语法分析技术</a:t>
            </a:r>
            <a:endParaRPr lang="en-US" altLang="zh-CN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dirty="0"/>
              <a:t>基本概念、手工实现、自动生成</a:t>
            </a:r>
            <a:endParaRPr lang="en-US" altLang="zh-CN" dirty="0"/>
          </a:p>
          <a:p>
            <a:pPr>
              <a:lnSpc>
                <a:spcPct val="114000"/>
              </a:lnSpc>
              <a:defRPr/>
            </a:pPr>
            <a:r>
              <a:rPr lang="zh-CN" altLang="en-US" dirty="0"/>
              <a:t>程序设计语言的语法描述</a:t>
            </a:r>
            <a:endParaRPr lang="en-US" altLang="zh-CN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dirty="0"/>
              <a:t>上下文无关</a:t>
            </a:r>
            <a:r>
              <a:rPr lang="zh-CN" altLang="en-US" dirty="0">
                <a:solidFill>
                  <a:srgbClr val="FF0000"/>
                </a:solidFill>
              </a:rPr>
              <a:t>文法</a:t>
            </a:r>
            <a:r>
              <a:rPr lang="zh-CN" altLang="en-US" dirty="0"/>
              <a:t>或</a:t>
            </a:r>
            <a:r>
              <a:rPr lang="en-US" altLang="zh-CN" dirty="0" err="1"/>
              <a:t>BNF</a:t>
            </a:r>
            <a:r>
              <a:rPr lang="zh-CN" altLang="en-US" dirty="0"/>
              <a:t>表示法</a:t>
            </a:r>
            <a:endParaRPr lang="en-US" altLang="zh-CN" dirty="0"/>
          </a:p>
          <a:p>
            <a:pPr>
              <a:lnSpc>
                <a:spcPct val="114000"/>
              </a:lnSpc>
              <a:defRPr/>
            </a:pPr>
            <a:r>
              <a:rPr lang="zh-CN" altLang="en-US" dirty="0"/>
              <a:t>文法为语言设计者和编译器编写者都提供了便利</a:t>
            </a:r>
            <a:endParaRPr lang="en-US" altLang="zh-CN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dirty="0"/>
              <a:t>文法给出程序设计语言的</a:t>
            </a:r>
            <a:r>
              <a:rPr lang="zh-CN" altLang="en-US" dirty="0">
                <a:solidFill>
                  <a:srgbClr val="FF0000"/>
                </a:solidFill>
              </a:rPr>
              <a:t>精确易懂</a:t>
            </a:r>
            <a:r>
              <a:rPr lang="zh-CN" altLang="en-US" dirty="0"/>
              <a:t>的语法规约</a:t>
            </a:r>
            <a:endParaRPr lang="en-US" altLang="zh-CN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dirty="0"/>
              <a:t>对某些类型的文法，可以自动构造高效的语法分析器</a:t>
            </a:r>
            <a:endParaRPr lang="en-US" altLang="zh-CN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dirty="0"/>
              <a:t>文法支持逐步加入可以完成新任务的新语言构造，从而迭代地演化和开发语言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CCCFFA-AEA7-49EE-891C-A258F2E8F2A6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练习</a:t>
            </a:r>
            <a:r>
              <a:rPr lang="en-US" altLang="zh-CN" dirty="0">
                <a:solidFill>
                  <a:srgbClr val="FF0000"/>
                </a:solidFill>
              </a:rPr>
              <a:t>4.2</a:t>
            </a:r>
            <a:r>
              <a:rPr lang="zh-CN" altLang="en-US" dirty="0">
                <a:solidFill>
                  <a:srgbClr val="FF0000"/>
                </a:solidFill>
              </a:rPr>
              <a:t>（作业）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4613D9-2C91-4F37-8AA0-44FC28698582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4813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524000"/>
            <a:ext cx="5943600" cy="3368675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练习</a:t>
            </a:r>
            <a:r>
              <a:rPr lang="en-US" altLang="zh-CN" dirty="0">
                <a:solidFill>
                  <a:srgbClr val="FF0000"/>
                </a:solidFill>
              </a:rPr>
              <a:t>4.2</a:t>
            </a:r>
            <a:r>
              <a:rPr lang="zh-CN" altLang="en-US" dirty="0">
                <a:solidFill>
                  <a:srgbClr val="FF0000"/>
                </a:solidFill>
              </a:rPr>
              <a:t>（作业）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0487E4-FDF2-482F-A0BA-34ADEE73D2E1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4915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524000"/>
            <a:ext cx="7383463" cy="45593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文法和语言</a:t>
            </a:r>
            <a:r>
              <a:rPr lang="en-US" altLang="zh-CN"/>
              <a:t>……</a:t>
            </a:r>
            <a:r>
              <a:rPr lang="zh-CN" altLang="en-US"/>
              <a:t>补充练习</a:t>
            </a:r>
          </a:p>
        </p:txBody>
      </p:sp>
      <p:sp>
        <p:nvSpPr>
          <p:cNvPr id="51203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下列文法定义的语言是什么？</a:t>
            </a:r>
          </a:p>
          <a:p>
            <a:pPr lvl="1">
              <a:buFont typeface="Wingdings" pitchFamily="2" charset="2"/>
              <a:buNone/>
            </a:pPr>
            <a:r>
              <a:rPr lang="zh-CN" altLang="en-US" dirty="0"/>
              <a:t>①</a:t>
            </a:r>
            <a:r>
              <a:rPr lang="en-US" altLang="zh-CN" i="1" dirty="0"/>
              <a:t> S→ </a:t>
            </a:r>
            <a:r>
              <a:rPr lang="en-US" altLang="zh-CN" i="1" dirty="0" err="1"/>
              <a:t>aS</a:t>
            </a:r>
            <a:r>
              <a:rPr lang="en-US" altLang="zh-CN" i="1" dirty="0"/>
              <a:t> | </a:t>
            </a:r>
            <a:r>
              <a:rPr lang="en-US" altLang="zh-CN" i="1" dirty="0" err="1"/>
              <a:t>bS</a:t>
            </a:r>
            <a:r>
              <a:rPr lang="en-US" altLang="zh-CN" i="1" dirty="0"/>
              <a:t> |ε	</a:t>
            </a:r>
          </a:p>
          <a:p>
            <a:pPr lvl="1">
              <a:buFont typeface="Wingdings" pitchFamily="2" charset="2"/>
              <a:buNone/>
            </a:pPr>
            <a:r>
              <a:rPr lang="zh-CN" altLang="en-US" dirty="0"/>
              <a:t>② </a:t>
            </a:r>
            <a:r>
              <a:rPr lang="en-US" altLang="zh-CN" i="1" dirty="0"/>
              <a:t>S→ </a:t>
            </a:r>
            <a:r>
              <a:rPr lang="en-US" altLang="zh-CN" i="1" dirty="0" err="1"/>
              <a:t>aS</a:t>
            </a:r>
            <a:r>
              <a:rPr lang="en-US" altLang="zh-CN" i="1" dirty="0"/>
              <a:t> | </a:t>
            </a:r>
            <a:r>
              <a:rPr lang="en-US" altLang="zh-CN" i="1" dirty="0" err="1"/>
              <a:t>Sb</a:t>
            </a:r>
            <a:r>
              <a:rPr lang="en-US" altLang="zh-CN" i="1" dirty="0"/>
              <a:t> |ε</a:t>
            </a:r>
          </a:p>
          <a:p>
            <a:pPr lvl="1">
              <a:buFont typeface="Wingdings" pitchFamily="2" charset="2"/>
              <a:buNone/>
            </a:pPr>
            <a:r>
              <a:rPr lang="zh-CN" altLang="en-US" dirty="0"/>
              <a:t>③ </a:t>
            </a:r>
            <a:r>
              <a:rPr lang="en-US" altLang="zh-CN" i="1" dirty="0"/>
              <a:t>S→ </a:t>
            </a:r>
            <a:r>
              <a:rPr lang="en-US" altLang="zh-CN" i="1" dirty="0" err="1"/>
              <a:t>aSb</a:t>
            </a:r>
            <a:r>
              <a:rPr lang="en-US" altLang="zh-CN" i="1" dirty="0"/>
              <a:t> |ε</a:t>
            </a:r>
          </a:p>
          <a:p>
            <a:pPr lvl="1">
              <a:buFont typeface="Wingdings" pitchFamily="2" charset="2"/>
              <a:buNone/>
            </a:pPr>
            <a:r>
              <a:rPr lang="zh-CN" altLang="en-US" dirty="0"/>
              <a:t>④ </a:t>
            </a:r>
            <a:r>
              <a:rPr lang="en-US" altLang="zh-CN" i="1" dirty="0"/>
              <a:t>S→ </a:t>
            </a:r>
            <a:r>
              <a:rPr lang="en-US" altLang="zh-CN" i="1" dirty="0" err="1"/>
              <a:t>abS</a:t>
            </a:r>
            <a:r>
              <a:rPr lang="en-US" altLang="zh-CN" i="1" dirty="0"/>
              <a:t> |ε</a:t>
            </a:r>
          </a:p>
          <a:p>
            <a:pPr lvl="1">
              <a:buFont typeface="Wingdings" pitchFamily="2" charset="2"/>
              <a:buNone/>
            </a:pPr>
            <a:r>
              <a:rPr lang="zh-CN" altLang="en-US" dirty="0"/>
              <a:t>⑤ </a:t>
            </a:r>
            <a:r>
              <a:rPr lang="en-US" altLang="zh-CN" i="1" dirty="0"/>
              <a:t>S→ 10A01 | </a:t>
            </a:r>
            <a:r>
              <a:rPr lang="en-US" altLang="zh-CN" i="1" dirty="0" err="1"/>
              <a:t>aA</a:t>
            </a:r>
            <a:r>
              <a:rPr lang="en-US" altLang="zh-CN" i="1" dirty="0"/>
              <a:t>  A→ a | </a:t>
            </a:r>
            <a:r>
              <a:rPr lang="en-US" altLang="zh-CN" i="1" dirty="0" err="1"/>
              <a:t>bA</a:t>
            </a:r>
            <a:r>
              <a:rPr lang="en-US" altLang="zh-CN" i="1" dirty="0"/>
              <a:t>		</a:t>
            </a:r>
            <a:endParaRPr lang="zh-CN" altLang="en-US" dirty="0"/>
          </a:p>
          <a:p>
            <a:pPr lvl="1">
              <a:buFont typeface="Wingdings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⑥ </a:t>
            </a:r>
            <a:r>
              <a:rPr lang="en-US" altLang="zh-CN" b="1" i="1" dirty="0">
                <a:solidFill>
                  <a:srgbClr val="FF0000"/>
                </a:solidFill>
              </a:rPr>
              <a:t>S→ SS | 0A1  A→ 0A1 |ε	</a:t>
            </a:r>
            <a:endParaRPr lang="zh-CN" altLang="en-US" b="1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⑦ </a:t>
            </a:r>
            <a:r>
              <a:rPr lang="en-US" altLang="zh-CN" b="1" i="1" dirty="0">
                <a:solidFill>
                  <a:srgbClr val="FF0000"/>
                </a:solidFill>
              </a:rPr>
              <a:t>S→ </a:t>
            </a:r>
            <a:r>
              <a:rPr lang="en-US" altLang="zh-CN" b="1" i="1" dirty="0" err="1">
                <a:solidFill>
                  <a:srgbClr val="FF0000"/>
                </a:solidFill>
              </a:rPr>
              <a:t>bAdc</a:t>
            </a:r>
            <a:r>
              <a:rPr lang="en-US" altLang="zh-CN" b="1" i="1" dirty="0">
                <a:solidFill>
                  <a:srgbClr val="FF0000"/>
                </a:solidFill>
              </a:rPr>
              <a:t>   A→ AS | a</a:t>
            </a:r>
            <a:endParaRPr lang="zh-CN" altLang="en-US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DED3256D-803E-4EDE-8F7D-7111DB951DB8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补充练习</a:t>
            </a:r>
            <a:r>
              <a:rPr lang="en-US" altLang="zh-CN"/>
              <a:t>……</a:t>
            </a:r>
            <a:r>
              <a:rPr lang="zh-CN" altLang="en-US"/>
              <a:t>解答</a:t>
            </a:r>
          </a:p>
        </p:txBody>
      </p:sp>
      <p:sp>
        <p:nvSpPr>
          <p:cNvPr id="52227" name="内容占位符 5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124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zh-CN" altLang="en-US" dirty="0"/>
              <a:t>①</a:t>
            </a:r>
            <a:r>
              <a:rPr lang="en-US" altLang="zh-CN" i="1" dirty="0"/>
              <a:t> S→ </a:t>
            </a:r>
            <a:r>
              <a:rPr lang="en-US" altLang="zh-CN" i="1" dirty="0" err="1"/>
              <a:t>aS</a:t>
            </a:r>
            <a:r>
              <a:rPr lang="en-US" altLang="zh-CN" i="1" dirty="0"/>
              <a:t> | </a:t>
            </a:r>
            <a:r>
              <a:rPr lang="en-US" altLang="zh-CN" i="1" dirty="0" err="1"/>
              <a:t>bS</a:t>
            </a:r>
            <a:r>
              <a:rPr lang="en-US" altLang="zh-CN" i="1" dirty="0"/>
              <a:t> |ε     </a:t>
            </a:r>
            <a:r>
              <a:rPr lang="en-US" altLang="zh-CN" i="1" dirty="0" err="1">
                <a:solidFill>
                  <a:srgbClr val="FF0000"/>
                </a:solidFill>
              </a:rPr>
              <a:t>a,b</a:t>
            </a:r>
            <a:r>
              <a:rPr lang="zh-CN" altLang="en-US" i="1" dirty="0">
                <a:solidFill>
                  <a:srgbClr val="FF0000"/>
                </a:solidFill>
              </a:rPr>
              <a:t>构成的串</a:t>
            </a:r>
            <a:r>
              <a:rPr lang="en-US" altLang="zh-CN" i="1" dirty="0"/>
              <a:t>		</a:t>
            </a:r>
          </a:p>
          <a:p>
            <a:pPr lvl="1">
              <a:buNone/>
            </a:pPr>
            <a:r>
              <a:rPr lang="zh-CN" altLang="en-US" dirty="0"/>
              <a:t>② </a:t>
            </a:r>
            <a:r>
              <a:rPr lang="en-US" altLang="zh-CN" i="1" dirty="0"/>
              <a:t>S→ </a:t>
            </a:r>
            <a:r>
              <a:rPr lang="en-US" altLang="zh-CN" i="1" dirty="0" err="1"/>
              <a:t>aS</a:t>
            </a:r>
            <a:r>
              <a:rPr lang="en-US" altLang="zh-CN" i="1" dirty="0"/>
              <a:t> | </a:t>
            </a:r>
            <a:r>
              <a:rPr lang="en-US" altLang="zh-CN" i="1" dirty="0" err="1"/>
              <a:t>Sb</a:t>
            </a:r>
            <a:r>
              <a:rPr lang="en-US" altLang="zh-CN" i="1" dirty="0"/>
              <a:t> |ε     </a:t>
            </a:r>
            <a:r>
              <a:rPr lang="en-US" altLang="zh-CN" sz="2000" i="1" dirty="0">
                <a:solidFill>
                  <a:srgbClr val="FF0000"/>
                </a:solidFill>
              </a:rPr>
              <a:t>L = {</a:t>
            </a:r>
            <a:r>
              <a:rPr lang="en-US" altLang="zh-CN" sz="2000" i="1" dirty="0" err="1">
                <a:solidFill>
                  <a:srgbClr val="FF0000"/>
                </a:solidFill>
              </a:rPr>
              <a:t>a</a:t>
            </a:r>
            <a:r>
              <a:rPr lang="en-US" altLang="zh-CN" sz="1800" baseline="30000" dirty="0" err="1">
                <a:solidFill>
                  <a:srgbClr val="FF0000"/>
                </a:solidFill>
              </a:rPr>
              <a:t>n</a:t>
            </a:r>
            <a:r>
              <a:rPr lang="en-US" altLang="zh-CN" sz="2000" i="1" dirty="0" err="1">
                <a:solidFill>
                  <a:srgbClr val="FF0000"/>
                </a:solidFill>
              </a:rPr>
              <a:t>b</a:t>
            </a:r>
            <a:r>
              <a:rPr lang="en-US" altLang="zh-CN" sz="1800" baseline="30000" dirty="0" err="1">
                <a:solidFill>
                  <a:srgbClr val="FF0000"/>
                </a:solidFill>
              </a:rPr>
              <a:t>m</a:t>
            </a:r>
            <a:r>
              <a:rPr lang="en-US" altLang="zh-CN" sz="2000" i="1" dirty="0">
                <a:solidFill>
                  <a:srgbClr val="FF0000"/>
                </a:solidFill>
              </a:rPr>
              <a:t> | n≥0,m ≥0}</a:t>
            </a:r>
          </a:p>
          <a:p>
            <a:pPr lvl="1">
              <a:buNone/>
            </a:pPr>
            <a:r>
              <a:rPr lang="zh-CN" altLang="en-US" dirty="0"/>
              <a:t>③ </a:t>
            </a:r>
            <a:r>
              <a:rPr lang="en-US" altLang="zh-CN" i="1" dirty="0"/>
              <a:t>S→ </a:t>
            </a:r>
            <a:r>
              <a:rPr lang="en-US" altLang="zh-CN" i="1" dirty="0" err="1"/>
              <a:t>aSb</a:t>
            </a:r>
            <a:r>
              <a:rPr lang="en-US" altLang="zh-CN" i="1" dirty="0"/>
              <a:t> |ε          </a:t>
            </a:r>
            <a:r>
              <a:rPr lang="en-US" altLang="zh-CN" sz="2000" i="1" dirty="0">
                <a:solidFill>
                  <a:srgbClr val="FF0000"/>
                </a:solidFill>
              </a:rPr>
              <a:t>L= {</a:t>
            </a:r>
            <a:r>
              <a:rPr lang="en-US" altLang="zh-CN" sz="2000" i="1" dirty="0" err="1">
                <a:solidFill>
                  <a:srgbClr val="FF0000"/>
                </a:solidFill>
              </a:rPr>
              <a:t>a</a:t>
            </a:r>
            <a:r>
              <a:rPr lang="en-US" altLang="zh-CN" sz="1800" baseline="30000" dirty="0" err="1">
                <a:solidFill>
                  <a:srgbClr val="FF0000"/>
                </a:solidFill>
              </a:rPr>
              <a:t>n</a:t>
            </a:r>
            <a:r>
              <a:rPr lang="en-US" altLang="zh-CN" sz="2000" i="1" dirty="0" err="1">
                <a:solidFill>
                  <a:srgbClr val="FF0000"/>
                </a:solidFill>
              </a:rPr>
              <a:t>b</a:t>
            </a:r>
            <a:r>
              <a:rPr lang="en-US" altLang="zh-CN" sz="1800" baseline="30000" dirty="0" err="1">
                <a:solidFill>
                  <a:srgbClr val="FF0000"/>
                </a:solidFill>
              </a:rPr>
              <a:t>n</a:t>
            </a:r>
            <a:r>
              <a:rPr lang="en-US" altLang="zh-CN" sz="1800" baseline="30000" dirty="0">
                <a:solidFill>
                  <a:srgbClr val="FF0000"/>
                </a:solidFill>
              </a:rPr>
              <a:t> </a:t>
            </a:r>
            <a:r>
              <a:rPr lang="en-US" altLang="zh-CN" sz="2000" i="1" dirty="0">
                <a:solidFill>
                  <a:srgbClr val="FF0000"/>
                </a:solidFill>
              </a:rPr>
              <a:t>| n≥0}</a:t>
            </a:r>
            <a:endParaRPr lang="en-US" altLang="zh-CN" i="1" dirty="0">
              <a:solidFill>
                <a:srgbClr val="FF0000"/>
              </a:solidFill>
            </a:endParaRPr>
          </a:p>
          <a:p>
            <a:pPr lvl="1">
              <a:buNone/>
            </a:pPr>
            <a:r>
              <a:rPr lang="zh-CN" altLang="en-US" dirty="0"/>
              <a:t>④ </a:t>
            </a:r>
            <a:r>
              <a:rPr lang="en-US" altLang="zh-CN" i="1" dirty="0"/>
              <a:t>S→ </a:t>
            </a:r>
            <a:r>
              <a:rPr lang="en-US" altLang="zh-CN" i="1" dirty="0" err="1"/>
              <a:t>abS</a:t>
            </a:r>
            <a:r>
              <a:rPr lang="en-US" altLang="zh-CN" i="1" dirty="0"/>
              <a:t> |ε          </a:t>
            </a:r>
            <a:r>
              <a:rPr lang="en-US" altLang="zh-CN" sz="2000" i="1" dirty="0">
                <a:solidFill>
                  <a:srgbClr val="FF0000"/>
                </a:solidFill>
              </a:rPr>
              <a:t>L= {(</a:t>
            </a:r>
            <a:r>
              <a:rPr lang="en-US" altLang="zh-CN" sz="2000" i="1" dirty="0" err="1">
                <a:solidFill>
                  <a:srgbClr val="FF0000"/>
                </a:solidFill>
              </a:rPr>
              <a:t>ab</a:t>
            </a:r>
            <a:r>
              <a:rPr lang="en-US" altLang="zh-CN" sz="2000" i="1" dirty="0">
                <a:solidFill>
                  <a:srgbClr val="FF0000"/>
                </a:solidFill>
              </a:rPr>
              <a:t>)</a:t>
            </a:r>
            <a:r>
              <a:rPr lang="en-US" altLang="zh-CN" sz="2000" baseline="30000" dirty="0">
                <a:solidFill>
                  <a:srgbClr val="FF0000"/>
                </a:solidFill>
              </a:rPr>
              <a:t>n</a:t>
            </a:r>
            <a:r>
              <a:rPr lang="en-US" altLang="zh-CN" sz="2000" i="1" dirty="0">
                <a:solidFill>
                  <a:srgbClr val="FF0000"/>
                </a:solidFill>
              </a:rPr>
              <a:t>| n≥0}</a:t>
            </a:r>
            <a:endParaRPr lang="en-US" altLang="zh-CN" sz="2000" i="1" dirty="0"/>
          </a:p>
          <a:p>
            <a:pPr lvl="1">
              <a:buFont typeface="Wingdings" pitchFamily="2" charset="2"/>
              <a:buNone/>
            </a:pPr>
            <a:r>
              <a:rPr lang="zh-CN" altLang="en-US" dirty="0"/>
              <a:t>⑤ </a:t>
            </a:r>
            <a:r>
              <a:rPr lang="en-US" altLang="zh-CN" i="1" dirty="0"/>
              <a:t>S→ 10S01 | </a:t>
            </a:r>
            <a:r>
              <a:rPr lang="en-US" altLang="zh-CN" i="1" dirty="0" err="1"/>
              <a:t>aA</a:t>
            </a:r>
            <a:r>
              <a:rPr lang="en-US" altLang="zh-CN" i="1" dirty="0"/>
              <a:t>  A→ a | </a:t>
            </a:r>
            <a:r>
              <a:rPr lang="en-US" altLang="zh-CN" i="1" dirty="0" err="1"/>
              <a:t>bA</a:t>
            </a:r>
            <a:r>
              <a:rPr lang="en-US" altLang="zh-CN" i="1" dirty="0"/>
              <a:t>		</a:t>
            </a:r>
            <a:endParaRPr lang="zh-CN" altLang="en-US" dirty="0"/>
          </a:p>
          <a:p>
            <a:pPr lvl="2">
              <a:buFontTx/>
              <a:buNone/>
            </a:pPr>
            <a:r>
              <a:rPr lang="en-US" altLang="zh-CN" i="1" dirty="0">
                <a:solidFill>
                  <a:srgbClr val="FF0000"/>
                </a:solidFill>
              </a:rPr>
              <a:t>L=</a:t>
            </a:r>
            <a:r>
              <a:rPr lang="zh-CN" altLang="en-US" dirty="0">
                <a:solidFill>
                  <a:srgbClr val="FF0000"/>
                </a:solidFill>
              </a:rPr>
              <a:t>｛</a:t>
            </a:r>
            <a:r>
              <a:rPr lang="en-US" altLang="zh-CN" dirty="0">
                <a:solidFill>
                  <a:srgbClr val="FF0000"/>
                </a:solidFill>
              </a:rPr>
              <a:t>(10)</a:t>
            </a:r>
            <a:r>
              <a:rPr lang="en-US" altLang="zh-CN" baseline="30000" dirty="0">
                <a:solidFill>
                  <a:srgbClr val="FF0000"/>
                </a:solidFill>
              </a:rPr>
              <a:t> </a:t>
            </a:r>
            <a:r>
              <a:rPr lang="en-US" altLang="zh-CN" baseline="30000" dirty="0" err="1">
                <a:solidFill>
                  <a:srgbClr val="FF0000"/>
                </a:solidFill>
              </a:rPr>
              <a:t>m</a:t>
            </a:r>
            <a:r>
              <a:rPr lang="en-US" altLang="zh-CN" dirty="0" err="1">
                <a:solidFill>
                  <a:srgbClr val="FF0000"/>
                </a:solidFill>
              </a:rPr>
              <a:t>ab</a:t>
            </a:r>
            <a:r>
              <a:rPr lang="en-US" altLang="zh-CN" baseline="30000" dirty="0" err="1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 a (01)</a:t>
            </a:r>
            <a:r>
              <a:rPr lang="en-US" altLang="zh-CN" baseline="30000" dirty="0">
                <a:solidFill>
                  <a:srgbClr val="FF0000"/>
                </a:solidFill>
              </a:rPr>
              <a:t> m</a:t>
            </a:r>
            <a:r>
              <a:rPr lang="en-US" altLang="zh-CN" dirty="0">
                <a:solidFill>
                  <a:srgbClr val="FF0000"/>
                </a:solidFill>
              </a:rPr>
              <a:t> | </a:t>
            </a:r>
            <a:r>
              <a:rPr lang="en-US" altLang="zh-CN" dirty="0" err="1">
                <a:solidFill>
                  <a:srgbClr val="FF0000"/>
                </a:solidFill>
              </a:rPr>
              <a:t>m,n</a:t>
            </a:r>
            <a:r>
              <a:rPr lang="en-US" altLang="zh-CN" dirty="0">
                <a:solidFill>
                  <a:srgbClr val="FF0000"/>
                </a:solidFill>
              </a:rPr>
              <a:t>&gt;=0</a:t>
            </a:r>
            <a:r>
              <a:rPr lang="zh-CN" altLang="en-US" dirty="0">
                <a:solidFill>
                  <a:srgbClr val="FF0000"/>
                </a:solidFill>
              </a:rPr>
              <a:t>｝句子以相同长度的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>
                <a:solidFill>
                  <a:srgbClr val="FF0000"/>
                </a:solidFill>
              </a:rPr>
              <a:t>串开头、</a:t>
            </a:r>
            <a:r>
              <a:rPr lang="en-US" altLang="zh-CN" dirty="0">
                <a:solidFill>
                  <a:srgbClr val="FF0000"/>
                </a:solidFill>
              </a:rPr>
              <a:t>01</a:t>
            </a:r>
            <a:r>
              <a:rPr lang="zh-CN" altLang="en-US" dirty="0">
                <a:solidFill>
                  <a:srgbClr val="FF0000"/>
                </a:solidFill>
              </a:rPr>
              <a:t>串结尾且中间嵌有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开头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结尾的串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9A42A06F-03AF-4EF1-96A6-2A4E3831EFB4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914400" y="4440418"/>
            <a:ext cx="80010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200" dirty="0">
                <a:latin typeface="Times New Roman" pitchFamily="18" charset="0"/>
                <a:ea typeface="+mn-ea"/>
              </a:rPr>
              <a:t>⑥ </a:t>
            </a:r>
            <a:r>
              <a:rPr lang="en-US" altLang="zh-CN" sz="2200" dirty="0">
                <a:latin typeface="Times New Roman" pitchFamily="18" charset="0"/>
                <a:ea typeface="+mn-ea"/>
              </a:rPr>
              <a:t>S→ SS | 0A1  A→ 0A1 |ε</a:t>
            </a:r>
            <a:r>
              <a:rPr lang="zh-CN" altLang="en-US" sz="2200" dirty="0">
                <a:latin typeface="Times New Roman" pitchFamily="18" charset="0"/>
                <a:ea typeface="+mn-ea"/>
              </a:rPr>
              <a:t>（作业）</a:t>
            </a:r>
            <a:r>
              <a:rPr lang="en-US" altLang="zh-CN" b="1" i="1" dirty="0">
                <a:solidFill>
                  <a:srgbClr val="FF0000"/>
                </a:solidFill>
              </a:rPr>
              <a:t>	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     </a:t>
            </a:r>
            <a:r>
              <a:rPr lang="zh-CN" altLang="en-US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句子中</a:t>
            </a: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0</a:t>
            </a:r>
            <a:r>
              <a:rPr lang="zh-CN" altLang="en-US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、</a:t>
            </a: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1</a:t>
            </a:r>
            <a:r>
              <a:rPr lang="zh-CN" altLang="en-US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个数相同，且若干连续</a:t>
            </a: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0</a:t>
            </a:r>
            <a:r>
              <a:rPr lang="zh-CN" altLang="en-US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后必然紧接数量相同的连续的</a:t>
            </a: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1</a:t>
            </a:r>
            <a:endParaRPr lang="zh-CN" altLang="en-US" sz="2000" i="1" dirty="0">
              <a:solidFill>
                <a:srgbClr val="FF0000"/>
              </a:solidFill>
              <a:latin typeface="Times New Roman" pitchFamily="18" charset="0"/>
              <a:ea typeface="+mn-ea"/>
            </a:endParaRPr>
          </a:p>
          <a:p>
            <a:r>
              <a:rPr lang="zh-CN" altLang="en-US" sz="2200" dirty="0">
                <a:latin typeface="Times New Roman" pitchFamily="18" charset="0"/>
                <a:ea typeface="+mn-ea"/>
              </a:rPr>
              <a:t>⑦ </a:t>
            </a:r>
            <a:r>
              <a:rPr lang="en-US" altLang="zh-CN" sz="2200" dirty="0">
                <a:latin typeface="Times New Roman" pitchFamily="18" charset="0"/>
                <a:ea typeface="+mn-ea"/>
              </a:rPr>
              <a:t>S→ </a:t>
            </a:r>
            <a:r>
              <a:rPr lang="en-US" altLang="zh-CN" sz="2200" dirty="0" err="1">
                <a:latin typeface="Times New Roman" pitchFamily="18" charset="0"/>
                <a:ea typeface="+mn-ea"/>
              </a:rPr>
              <a:t>bAdc</a:t>
            </a:r>
            <a:r>
              <a:rPr lang="en-US" altLang="zh-CN" sz="2200" dirty="0">
                <a:latin typeface="Times New Roman" pitchFamily="18" charset="0"/>
                <a:ea typeface="+mn-ea"/>
              </a:rPr>
              <a:t>   A→ AS | a</a:t>
            </a:r>
            <a:r>
              <a:rPr lang="zh-CN" altLang="en-US" sz="2200" dirty="0">
                <a:latin typeface="Times New Roman" pitchFamily="18" charset="0"/>
                <a:ea typeface="+mn-ea"/>
              </a:rPr>
              <a:t>（作业）</a:t>
            </a:r>
            <a:endParaRPr lang="en-US" altLang="zh-CN" sz="2200" dirty="0">
              <a:latin typeface="Times New Roman" pitchFamily="18" charset="0"/>
              <a:ea typeface="+mn-ea"/>
            </a:endParaRPr>
          </a:p>
          <a:p>
            <a:r>
              <a:rPr lang="en-US" altLang="zh-CN" sz="22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   </a:t>
            </a:r>
            <a:r>
              <a:rPr lang="zh-CN" altLang="en-US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句子以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itchFamily="18" charset="0"/>
                <a:ea typeface="+mn-ea"/>
              </a:rPr>
              <a:t>ba</a:t>
            </a:r>
            <a:r>
              <a:rPr lang="zh-CN" altLang="en-US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开头、</a:t>
            </a: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dc</a:t>
            </a:r>
            <a:r>
              <a:rPr lang="zh-CN" altLang="en-US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结尾的串，且</a:t>
            </a:r>
            <a:r>
              <a:rPr lang="en-US" altLang="zh-CN" sz="2000" i="1" dirty="0" err="1">
                <a:solidFill>
                  <a:srgbClr val="FF0000"/>
                </a:solidFill>
                <a:latin typeface="Times New Roman" pitchFamily="18" charset="0"/>
                <a:ea typeface="+mn-ea"/>
              </a:rPr>
              <a:t>ba</a:t>
            </a:r>
            <a:r>
              <a:rPr lang="zh-CN" altLang="en-US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和</a:t>
            </a: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dc</a:t>
            </a:r>
            <a:r>
              <a:rPr lang="zh-CN" altLang="en-US" sz="2000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的个数相同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上下文无关文法</a:t>
            </a:r>
            <a:r>
              <a:rPr lang="en-US" altLang="zh-CN"/>
              <a:t>……</a:t>
            </a:r>
            <a:r>
              <a:rPr lang="zh-CN" altLang="en-US"/>
              <a:t>补充练习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53251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构造描述下列语言的文法：</a:t>
            </a:r>
          </a:p>
          <a:p>
            <a:pPr lvl="1"/>
            <a:r>
              <a:rPr lang="en-US" altLang="zh-CN" dirty="0"/>
              <a:t>L(G) =</a:t>
            </a:r>
            <a:r>
              <a:rPr lang="zh-CN" altLang="en-US" dirty="0"/>
              <a:t>｛</a:t>
            </a:r>
            <a:r>
              <a:rPr lang="en-US" altLang="zh-CN" dirty="0" err="1"/>
              <a:t>a</a:t>
            </a:r>
            <a:r>
              <a:rPr lang="en-US" altLang="zh-CN" baseline="30000" dirty="0" err="1"/>
              <a:t>n</a:t>
            </a:r>
            <a:r>
              <a:rPr lang="en-US" altLang="zh-CN" dirty="0" err="1"/>
              <a:t>b</a:t>
            </a:r>
            <a:r>
              <a:rPr lang="en-US" altLang="zh-CN" baseline="30000" dirty="0" err="1"/>
              <a:t>n</a:t>
            </a:r>
            <a:r>
              <a:rPr lang="en-US" altLang="zh-CN" dirty="0" err="1"/>
              <a:t>c</a:t>
            </a:r>
            <a:r>
              <a:rPr lang="en-US" altLang="zh-CN" baseline="30000" dirty="0" err="1"/>
              <a:t>m</a:t>
            </a:r>
            <a:r>
              <a:rPr lang="en-US" altLang="zh-CN" dirty="0"/>
              <a:t> | n&gt;=1, m&gt;=0</a:t>
            </a:r>
            <a:r>
              <a:rPr lang="zh-CN" altLang="en-US" dirty="0"/>
              <a:t>｝</a:t>
            </a:r>
          </a:p>
          <a:p>
            <a:pPr lvl="1"/>
            <a:r>
              <a:rPr lang="en-US" altLang="zh-CN" dirty="0"/>
              <a:t>L(G) =</a:t>
            </a:r>
            <a:r>
              <a:rPr lang="zh-CN" altLang="en-US" dirty="0"/>
              <a:t>｛</a:t>
            </a:r>
            <a:r>
              <a:rPr lang="en-US" altLang="zh-CN" dirty="0"/>
              <a:t>a</a:t>
            </a:r>
            <a:r>
              <a:rPr lang="en-US" altLang="zh-CN" baseline="30000" dirty="0"/>
              <a:t>n</a:t>
            </a:r>
            <a:r>
              <a:rPr lang="en-US" altLang="zh-CN" dirty="0"/>
              <a:t>b</a:t>
            </a:r>
            <a:r>
              <a:rPr lang="en-US" altLang="zh-CN" baseline="30000" dirty="0"/>
              <a:t>2n</a:t>
            </a:r>
            <a:r>
              <a:rPr lang="en-US" altLang="zh-CN" dirty="0"/>
              <a:t>c</a:t>
            </a:r>
            <a:r>
              <a:rPr lang="en-US" altLang="zh-CN" baseline="30000" dirty="0"/>
              <a:t>m</a:t>
            </a:r>
            <a:r>
              <a:rPr lang="en-US" altLang="zh-CN" dirty="0"/>
              <a:t> | n&gt;=1, m&gt;=0</a:t>
            </a:r>
            <a:r>
              <a:rPr lang="zh-CN" altLang="en-US" dirty="0"/>
              <a:t>｝	</a:t>
            </a:r>
          </a:p>
          <a:p>
            <a:pPr lvl="1"/>
            <a:r>
              <a:rPr lang="en-US" altLang="zh-CN" dirty="0"/>
              <a:t>L(G) =</a:t>
            </a:r>
            <a:r>
              <a:rPr lang="zh-CN" altLang="en-US" dirty="0"/>
              <a:t>｛</a:t>
            </a:r>
            <a:r>
              <a:rPr lang="en-US" altLang="zh-CN" dirty="0"/>
              <a:t>a</a:t>
            </a:r>
            <a:r>
              <a:rPr lang="en-US" altLang="zh-CN" baseline="30000" dirty="0"/>
              <a:t>n</a:t>
            </a:r>
            <a:r>
              <a:rPr lang="en-US" altLang="zh-CN" dirty="0"/>
              <a:t>c</a:t>
            </a:r>
            <a:r>
              <a:rPr lang="en-US" altLang="zh-CN" baseline="30000" dirty="0"/>
              <a:t>2m+1</a:t>
            </a:r>
            <a:r>
              <a:rPr lang="en-US" altLang="zh-CN" dirty="0"/>
              <a:t>b</a:t>
            </a:r>
            <a:r>
              <a:rPr lang="en-US" altLang="zh-CN" baseline="30000" dirty="0"/>
              <a:t>n</a:t>
            </a:r>
            <a:r>
              <a:rPr lang="en-US" altLang="zh-CN" dirty="0"/>
              <a:t> | n&gt;=0, m&gt;=0</a:t>
            </a:r>
            <a:r>
              <a:rPr lang="zh-CN" altLang="en-US" dirty="0"/>
              <a:t>｝</a:t>
            </a:r>
          </a:p>
          <a:p>
            <a:pPr lvl="1"/>
            <a:r>
              <a:rPr lang="en-US" altLang="zh-CN" dirty="0"/>
              <a:t>L(G) =</a:t>
            </a:r>
            <a:r>
              <a:rPr lang="zh-CN" altLang="en-US" dirty="0"/>
              <a:t>｛</a:t>
            </a:r>
            <a:r>
              <a:rPr lang="en-US" altLang="zh-CN" dirty="0"/>
              <a:t>a</a:t>
            </a:r>
            <a:r>
              <a:rPr lang="en-US" altLang="zh-CN" baseline="30000" dirty="0"/>
              <a:t>n</a:t>
            </a:r>
            <a:r>
              <a:rPr lang="en-US" altLang="zh-CN" dirty="0"/>
              <a:t>b</a:t>
            </a:r>
            <a:r>
              <a:rPr lang="en-US" altLang="zh-CN" baseline="30000" dirty="0"/>
              <a:t>2m+1</a:t>
            </a:r>
            <a:r>
              <a:rPr lang="en-US" altLang="zh-CN" dirty="0"/>
              <a:t>ca</a:t>
            </a:r>
            <a:r>
              <a:rPr lang="en-US" altLang="zh-CN" baseline="30000" dirty="0"/>
              <a:t>2m+1</a:t>
            </a:r>
            <a:r>
              <a:rPr lang="en-US" altLang="zh-CN" dirty="0"/>
              <a:t>b</a:t>
            </a:r>
            <a:r>
              <a:rPr lang="en-US" altLang="zh-CN" baseline="30000" dirty="0"/>
              <a:t>n</a:t>
            </a:r>
            <a:r>
              <a:rPr lang="en-US" altLang="zh-CN" dirty="0"/>
              <a:t> | n&gt;=1, m&gt;=0</a:t>
            </a:r>
            <a:endParaRPr lang="zh-CN" altLang="en-US" dirty="0"/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L(G) =</a:t>
            </a:r>
            <a:r>
              <a:rPr lang="zh-CN" altLang="en-US" b="1" dirty="0">
                <a:solidFill>
                  <a:srgbClr val="FF0000"/>
                </a:solidFill>
              </a:rPr>
              <a:t>｛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baseline="30000" dirty="0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r>
              <a:rPr lang="en-US" altLang="zh-CN" b="1" baseline="30000" dirty="0">
                <a:solidFill>
                  <a:srgbClr val="FF0000"/>
                </a:solidFill>
              </a:rPr>
              <a:t>n</a:t>
            </a:r>
            <a:r>
              <a:rPr lang="en-US" altLang="zh-CN" b="1" dirty="0">
                <a:solidFill>
                  <a:srgbClr val="FF0000"/>
                </a:solidFill>
              </a:rPr>
              <a:t> | n&gt;=1</a:t>
            </a:r>
            <a:r>
              <a:rPr lang="zh-CN" altLang="en-US" b="1" dirty="0">
                <a:solidFill>
                  <a:srgbClr val="FF0000"/>
                </a:solidFill>
              </a:rPr>
              <a:t>｝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L(G) =</a:t>
            </a:r>
            <a:r>
              <a:rPr lang="zh-CN" altLang="en-US" b="1" dirty="0">
                <a:solidFill>
                  <a:srgbClr val="FF0000"/>
                </a:solidFill>
              </a:rPr>
              <a:t>｛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baseline="30000" dirty="0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r>
              <a:rPr lang="en-US" altLang="zh-CN" b="1" baseline="30000" dirty="0">
                <a:solidFill>
                  <a:srgbClr val="FF0000"/>
                </a:solidFill>
              </a:rPr>
              <a:t>n+2</a:t>
            </a:r>
            <a:r>
              <a:rPr lang="en-US" altLang="zh-CN" b="1" dirty="0">
                <a:solidFill>
                  <a:srgbClr val="FF0000"/>
                </a:solidFill>
              </a:rPr>
              <a:t> | n&gt;=1</a:t>
            </a:r>
            <a:r>
              <a:rPr lang="zh-CN" altLang="en-US" b="1" dirty="0">
                <a:solidFill>
                  <a:srgbClr val="FF0000"/>
                </a:solidFill>
              </a:rPr>
              <a:t>｝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L(G) =</a:t>
            </a:r>
            <a:r>
              <a:rPr lang="zh-CN" altLang="en-US" b="1" dirty="0">
                <a:solidFill>
                  <a:srgbClr val="FF0000"/>
                </a:solidFill>
              </a:rPr>
              <a:t>｛</a:t>
            </a:r>
            <a:r>
              <a:rPr lang="en-US" altLang="zh-CN" b="1" dirty="0" err="1">
                <a:solidFill>
                  <a:srgbClr val="FF0000"/>
                </a:solidFill>
              </a:rPr>
              <a:t>a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m</a:t>
            </a:r>
            <a:r>
              <a:rPr lang="en-US" altLang="zh-CN" b="1" dirty="0" err="1">
                <a:solidFill>
                  <a:srgbClr val="FF0000"/>
                </a:solidFill>
              </a:rPr>
              <a:t>b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k</a:t>
            </a:r>
            <a:r>
              <a:rPr lang="en-US" altLang="zh-CN" b="1" dirty="0" err="1">
                <a:solidFill>
                  <a:srgbClr val="FF0000"/>
                </a:solidFill>
              </a:rPr>
              <a:t>c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m</a:t>
            </a:r>
            <a:r>
              <a:rPr lang="en-US" altLang="zh-CN" b="1" dirty="0" err="1">
                <a:solidFill>
                  <a:srgbClr val="FF0000"/>
                </a:solidFill>
              </a:rPr>
              <a:t>a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</a:t>
            </a:r>
            <a:r>
              <a:rPr lang="en-US" altLang="zh-CN" b="1" dirty="0" err="1">
                <a:solidFill>
                  <a:srgbClr val="FF0000"/>
                </a:solidFill>
              </a:rPr>
              <a:t>b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</a:t>
            </a:r>
            <a:r>
              <a:rPr lang="en-US" altLang="zh-CN" b="1" dirty="0">
                <a:solidFill>
                  <a:srgbClr val="FF0000"/>
                </a:solidFill>
              </a:rPr>
              <a:t> | k&gt;=2, m&gt;=1, n&gt;=0</a:t>
            </a:r>
            <a:r>
              <a:rPr lang="zh-CN" altLang="en-US" b="1" dirty="0">
                <a:solidFill>
                  <a:srgbClr val="FF0000"/>
                </a:solidFill>
              </a:rPr>
              <a:t>｝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8714AF9D-50A9-4CF8-971E-E0CFF31FE329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补充练习</a:t>
            </a:r>
            <a:r>
              <a:rPr lang="en-US" altLang="zh-CN"/>
              <a:t>1……</a:t>
            </a:r>
            <a:r>
              <a:rPr lang="zh-CN" altLang="en-US"/>
              <a:t>解答</a:t>
            </a:r>
          </a:p>
        </p:txBody>
      </p:sp>
      <p:sp>
        <p:nvSpPr>
          <p:cNvPr id="54275" name="内容占位符 5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590800"/>
          </a:xfrm>
        </p:spPr>
        <p:txBody>
          <a:bodyPr/>
          <a:lstStyle/>
          <a:p>
            <a:r>
              <a:rPr lang="zh-CN" altLang="en-US" dirty="0"/>
              <a:t>构造描述下列语言的文法：</a:t>
            </a:r>
          </a:p>
          <a:p>
            <a:pPr lvl="1"/>
            <a:r>
              <a:rPr lang="en-US" altLang="zh-CN" sz="2000" dirty="0"/>
              <a:t>L(G) =</a:t>
            </a:r>
            <a:r>
              <a:rPr lang="zh-CN" altLang="en-US" sz="2000" dirty="0"/>
              <a:t>｛</a:t>
            </a:r>
            <a:r>
              <a:rPr lang="en-US" altLang="zh-CN" sz="2000" dirty="0" err="1"/>
              <a:t>a</a:t>
            </a:r>
            <a:r>
              <a:rPr lang="en-US" altLang="zh-CN" sz="2000" baseline="30000" dirty="0" err="1"/>
              <a:t>n</a:t>
            </a:r>
            <a:r>
              <a:rPr lang="en-US" altLang="zh-CN" sz="2000" dirty="0" err="1"/>
              <a:t>b</a:t>
            </a:r>
            <a:r>
              <a:rPr lang="en-US" altLang="zh-CN" sz="2000" baseline="30000" dirty="0" err="1"/>
              <a:t>n</a:t>
            </a:r>
            <a:r>
              <a:rPr lang="en-US" altLang="zh-CN" sz="2000" dirty="0" err="1"/>
              <a:t>c</a:t>
            </a:r>
            <a:r>
              <a:rPr lang="en-US" altLang="zh-CN" sz="2000" baseline="30000" dirty="0" err="1"/>
              <a:t>m</a:t>
            </a:r>
            <a:r>
              <a:rPr lang="en-US" altLang="zh-CN" sz="2000" dirty="0"/>
              <a:t> | n&gt;=1, m&gt;=0</a:t>
            </a:r>
            <a:r>
              <a:rPr lang="zh-CN" altLang="en-US" sz="2000" dirty="0"/>
              <a:t>｝</a:t>
            </a:r>
            <a:r>
              <a:rPr lang="en-US" altLang="zh-CN" sz="2000" b="1" i="1" dirty="0">
                <a:solidFill>
                  <a:srgbClr val="FF0000"/>
                </a:solidFill>
              </a:rPr>
              <a:t>S →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XY</a:t>
            </a:r>
            <a:r>
              <a:rPr lang="en-US" altLang="zh-CN" sz="2000" b="1" i="1" dirty="0">
                <a:solidFill>
                  <a:srgbClr val="FF0000"/>
                </a:solidFill>
              </a:rPr>
              <a:t>   X →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aXb</a:t>
            </a:r>
            <a:r>
              <a:rPr lang="en-US" altLang="zh-CN" sz="2000" b="1" i="1" dirty="0">
                <a:solidFill>
                  <a:srgbClr val="FF0000"/>
                </a:solidFill>
              </a:rPr>
              <a:t> |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ab</a:t>
            </a:r>
            <a:r>
              <a:rPr lang="en-US" altLang="zh-CN" sz="2000" b="1" i="1" dirty="0">
                <a:solidFill>
                  <a:srgbClr val="FF0000"/>
                </a:solidFill>
              </a:rPr>
              <a:t>  Y →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cY</a:t>
            </a:r>
            <a:r>
              <a:rPr lang="en-US" altLang="zh-CN" sz="2000" b="1" i="1" dirty="0">
                <a:solidFill>
                  <a:srgbClr val="FF0000"/>
                </a:solidFill>
              </a:rPr>
              <a:t> |ε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L(G) =</a:t>
            </a:r>
            <a:r>
              <a:rPr lang="zh-CN" altLang="en-US" sz="2000" dirty="0"/>
              <a:t>｛</a:t>
            </a:r>
            <a:r>
              <a:rPr lang="en-US" altLang="zh-CN" sz="2000" dirty="0" err="1"/>
              <a:t>a</a:t>
            </a:r>
            <a:r>
              <a:rPr lang="en-US" altLang="zh-CN" sz="2000" baseline="30000" dirty="0" err="1"/>
              <a:t>n</a:t>
            </a:r>
            <a:r>
              <a:rPr lang="en-US" altLang="zh-CN" sz="2000" dirty="0" err="1"/>
              <a:t>b</a:t>
            </a:r>
            <a:r>
              <a:rPr lang="en-US" altLang="zh-CN" sz="2000" baseline="30000" dirty="0" err="1"/>
              <a:t>2n</a:t>
            </a:r>
            <a:r>
              <a:rPr lang="en-US" altLang="zh-CN" sz="2000" dirty="0" err="1"/>
              <a:t>c</a:t>
            </a:r>
            <a:r>
              <a:rPr lang="en-US" altLang="zh-CN" sz="2000" baseline="30000" dirty="0" err="1"/>
              <a:t>m</a:t>
            </a:r>
            <a:r>
              <a:rPr lang="en-US" altLang="zh-CN" sz="2000" dirty="0"/>
              <a:t> | n&gt;=1, m&gt;=0</a:t>
            </a:r>
            <a:r>
              <a:rPr lang="zh-CN" altLang="en-US" sz="2000" dirty="0"/>
              <a:t>｝</a:t>
            </a:r>
            <a:r>
              <a:rPr lang="en-US" altLang="zh-CN" sz="2000" b="1" i="1" dirty="0">
                <a:solidFill>
                  <a:srgbClr val="FF0000"/>
                </a:solidFill>
              </a:rPr>
              <a:t>S →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XY</a:t>
            </a:r>
            <a:r>
              <a:rPr lang="en-US" altLang="zh-CN" sz="2000" b="1" i="1" dirty="0">
                <a:solidFill>
                  <a:srgbClr val="FF0000"/>
                </a:solidFill>
              </a:rPr>
              <a:t>   X →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aXbb</a:t>
            </a:r>
            <a:r>
              <a:rPr lang="en-US" altLang="zh-CN" sz="2000" b="1" i="1" dirty="0">
                <a:solidFill>
                  <a:srgbClr val="FF0000"/>
                </a:solidFill>
              </a:rPr>
              <a:t> |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abb</a:t>
            </a:r>
            <a:r>
              <a:rPr lang="en-US" altLang="zh-CN" sz="2000" b="1" i="1" dirty="0">
                <a:solidFill>
                  <a:srgbClr val="FF0000"/>
                </a:solidFill>
              </a:rPr>
              <a:t>  Y →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cY</a:t>
            </a:r>
            <a:r>
              <a:rPr lang="en-US" altLang="zh-CN" sz="2000" b="1" i="1" dirty="0">
                <a:solidFill>
                  <a:srgbClr val="FF0000"/>
                </a:solidFill>
              </a:rPr>
              <a:t> |ε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L(G) =</a:t>
            </a:r>
            <a:r>
              <a:rPr lang="zh-CN" altLang="en-US" sz="2000" dirty="0"/>
              <a:t>｛</a:t>
            </a:r>
            <a:r>
              <a:rPr lang="en-US" altLang="zh-CN" sz="2000" dirty="0" err="1"/>
              <a:t>a</a:t>
            </a:r>
            <a:r>
              <a:rPr lang="en-US" altLang="zh-CN" sz="2000" baseline="30000" dirty="0" err="1"/>
              <a:t>n</a:t>
            </a:r>
            <a:r>
              <a:rPr lang="en-US" altLang="zh-CN" sz="2000" dirty="0" err="1"/>
              <a:t>c</a:t>
            </a:r>
            <a:r>
              <a:rPr lang="en-US" altLang="zh-CN" sz="2000" baseline="30000" dirty="0" err="1"/>
              <a:t>2m+1</a:t>
            </a:r>
            <a:r>
              <a:rPr lang="en-US" altLang="zh-CN" sz="2000" dirty="0" err="1"/>
              <a:t>b</a:t>
            </a:r>
            <a:r>
              <a:rPr lang="en-US" altLang="zh-CN" sz="2000" baseline="30000" dirty="0" err="1"/>
              <a:t>n</a:t>
            </a:r>
            <a:r>
              <a:rPr lang="en-US" altLang="zh-CN" sz="2000" dirty="0"/>
              <a:t> | n&gt;=0, m&gt;=0</a:t>
            </a:r>
            <a:r>
              <a:rPr lang="zh-CN" altLang="en-US" sz="2000" dirty="0"/>
              <a:t>｝</a:t>
            </a:r>
            <a:r>
              <a:rPr lang="zh-CN" altLang="en-US" sz="2000" b="1" dirty="0">
                <a:solidFill>
                  <a:srgbClr val="FF0000"/>
                </a:solidFill>
              </a:rPr>
              <a:t>	</a:t>
            </a:r>
            <a:r>
              <a:rPr lang="en-US" altLang="zh-CN" sz="2000" b="1" i="1" dirty="0">
                <a:solidFill>
                  <a:srgbClr val="FF0000"/>
                </a:solidFill>
              </a:rPr>
              <a:t>S →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aSb</a:t>
            </a:r>
            <a:r>
              <a:rPr lang="en-US" altLang="zh-CN" sz="2000" b="1" i="1" dirty="0">
                <a:solidFill>
                  <a:srgbClr val="FF0000"/>
                </a:solidFill>
              </a:rPr>
              <a:t> | C 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C</a:t>
            </a:r>
            <a:r>
              <a:rPr lang="en-US" altLang="zh-CN" sz="2000" b="1" i="1" dirty="0">
                <a:solidFill>
                  <a:srgbClr val="FF0000"/>
                </a:solidFill>
              </a:rPr>
              <a:t> →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ccC</a:t>
            </a:r>
            <a:r>
              <a:rPr lang="en-US" altLang="zh-CN" sz="2000" b="1" i="1" dirty="0">
                <a:solidFill>
                  <a:srgbClr val="FF0000"/>
                </a:solidFill>
              </a:rPr>
              <a:t> |c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L(G) =</a:t>
            </a:r>
            <a:r>
              <a:rPr lang="zh-CN" altLang="en-US" sz="2000" dirty="0"/>
              <a:t>｛</a:t>
            </a:r>
            <a:r>
              <a:rPr lang="en-US" altLang="zh-CN" sz="2000" dirty="0" err="1"/>
              <a:t>a</a:t>
            </a:r>
            <a:r>
              <a:rPr lang="en-US" altLang="zh-CN" sz="2000" baseline="30000" dirty="0" err="1"/>
              <a:t>n</a:t>
            </a:r>
            <a:r>
              <a:rPr lang="en-US" altLang="zh-CN" sz="2000" dirty="0" err="1"/>
              <a:t>b</a:t>
            </a:r>
            <a:r>
              <a:rPr lang="en-US" altLang="zh-CN" sz="2000" baseline="30000" dirty="0" err="1"/>
              <a:t>2m+1</a:t>
            </a:r>
            <a:r>
              <a:rPr lang="en-US" altLang="zh-CN" sz="2000" dirty="0" err="1"/>
              <a:t>ca</a:t>
            </a:r>
            <a:r>
              <a:rPr lang="en-US" altLang="zh-CN" sz="2000" baseline="30000" dirty="0" err="1"/>
              <a:t>2m+1</a:t>
            </a:r>
            <a:r>
              <a:rPr lang="en-US" altLang="zh-CN" sz="2000" dirty="0" err="1"/>
              <a:t>b</a:t>
            </a:r>
            <a:r>
              <a:rPr lang="en-US" altLang="zh-CN" sz="2000" baseline="30000" dirty="0" err="1"/>
              <a:t>n</a:t>
            </a:r>
            <a:r>
              <a:rPr lang="en-US" altLang="zh-CN" sz="2000" dirty="0"/>
              <a:t> | n&gt;=1, m&gt;=0</a:t>
            </a:r>
            <a:r>
              <a:rPr lang="zh-CN" altLang="en-US" sz="2000" dirty="0"/>
              <a:t>｝</a:t>
            </a:r>
            <a:endParaRPr lang="en-US" altLang="zh-CN" sz="2000" dirty="0"/>
          </a:p>
          <a:p>
            <a:pPr lvl="1">
              <a:buFont typeface="Wingdings" pitchFamily="2" charset="2"/>
              <a:buNone/>
            </a:pPr>
            <a:r>
              <a:rPr lang="en-US" altLang="zh-CN" sz="2000" dirty="0"/>
              <a:t>		</a:t>
            </a:r>
            <a:r>
              <a:rPr lang="zh-CN" altLang="en-US" sz="2000" dirty="0"/>
              <a:t> </a:t>
            </a:r>
            <a:r>
              <a:rPr lang="en-US" altLang="zh-CN" sz="2000" b="1" i="1" dirty="0">
                <a:solidFill>
                  <a:srgbClr val="FF0000"/>
                </a:solidFill>
              </a:rPr>
              <a:t>S →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aSb</a:t>
            </a:r>
            <a:r>
              <a:rPr lang="en-US" altLang="zh-CN" sz="2000" b="1" i="1" dirty="0">
                <a:solidFill>
                  <a:srgbClr val="FF0000"/>
                </a:solidFill>
              </a:rPr>
              <a:t> |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aTb</a:t>
            </a:r>
            <a:r>
              <a:rPr lang="en-US" altLang="zh-CN" sz="2000" b="1" i="1" dirty="0">
                <a:solidFill>
                  <a:srgbClr val="FF0000"/>
                </a:solidFill>
              </a:rPr>
              <a:t>   T →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bca</a:t>
            </a:r>
            <a:r>
              <a:rPr lang="en-US" altLang="zh-CN" sz="2000" b="1" i="1" dirty="0">
                <a:solidFill>
                  <a:srgbClr val="FF0000"/>
                </a:solidFill>
              </a:rPr>
              <a:t> |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bbTaa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2B4B5D70-301D-480D-B59A-6ECBC1037440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990600" y="4114800"/>
            <a:ext cx="7543800" cy="2582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imes New Roman" pitchFamily="18" charset="0"/>
                <a:ea typeface="+mn-ea"/>
              </a:rPr>
              <a:t>L(G) =</a:t>
            </a:r>
            <a:r>
              <a:rPr lang="zh-CN" altLang="en-US" sz="2000" dirty="0">
                <a:latin typeface="Times New Roman" pitchFamily="18" charset="0"/>
                <a:ea typeface="+mn-ea"/>
              </a:rPr>
              <a:t>｛</a:t>
            </a:r>
            <a:r>
              <a:rPr lang="en-US" altLang="zh-CN" sz="2000" dirty="0">
                <a:latin typeface="Times New Roman" pitchFamily="18" charset="0"/>
                <a:ea typeface="+mn-ea"/>
              </a:rPr>
              <a:t>an+1bn | n&gt;=1</a:t>
            </a:r>
            <a:r>
              <a:rPr lang="zh-CN" altLang="en-US" sz="2000" dirty="0">
                <a:latin typeface="Times New Roman" pitchFamily="18" charset="0"/>
                <a:ea typeface="+mn-ea"/>
              </a:rPr>
              <a:t>｝   （作业）</a:t>
            </a:r>
            <a:endParaRPr lang="en-US" altLang="zh-CN" sz="2000" dirty="0">
              <a:latin typeface="Times New Roman" pitchFamily="18" charset="0"/>
              <a:ea typeface="+mn-ea"/>
            </a:endParaRPr>
          </a:p>
          <a:p>
            <a:pPr lvl="1" eaLnBrk="0" hangingPunct="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S → 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itchFamily="18" charset="0"/>
                <a:ea typeface="+mn-ea"/>
              </a:rPr>
              <a:t>aSb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| 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itchFamily="18" charset="0"/>
                <a:ea typeface="+mn-ea"/>
              </a:rPr>
              <a:t>aab</a:t>
            </a:r>
            <a:endParaRPr lang="zh-CN" altLang="en-US" sz="2000" b="1" i="1" dirty="0">
              <a:solidFill>
                <a:srgbClr val="FF0000"/>
              </a:solidFill>
              <a:latin typeface="Times New Roman" pitchFamily="18" charset="0"/>
              <a:ea typeface="+mn-ea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imes New Roman" pitchFamily="18" charset="0"/>
                <a:ea typeface="+mn-ea"/>
              </a:rPr>
              <a:t>L(G) =</a:t>
            </a:r>
            <a:r>
              <a:rPr lang="zh-CN" altLang="en-US" sz="2000" dirty="0">
                <a:latin typeface="Times New Roman" pitchFamily="18" charset="0"/>
                <a:ea typeface="+mn-ea"/>
              </a:rPr>
              <a:t>｛</a:t>
            </a:r>
            <a:r>
              <a:rPr lang="en-US" altLang="zh-CN" sz="2000" dirty="0">
                <a:latin typeface="Times New Roman" pitchFamily="18" charset="0"/>
                <a:ea typeface="+mn-ea"/>
              </a:rPr>
              <a:t>an+1bn+2 | n&gt;=1</a:t>
            </a:r>
            <a:r>
              <a:rPr lang="zh-CN" altLang="en-US" sz="2000" dirty="0">
                <a:latin typeface="Times New Roman" pitchFamily="18" charset="0"/>
                <a:ea typeface="+mn-ea"/>
              </a:rPr>
              <a:t>｝ （作业）</a:t>
            </a:r>
            <a:endParaRPr lang="en-US" altLang="zh-CN" sz="2000" dirty="0">
              <a:latin typeface="Times New Roman" pitchFamily="18" charset="0"/>
              <a:ea typeface="+mn-ea"/>
            </a:endParaRPr>
          </a:p>
          <a:p>
            <a:pPr marL="171450" lvl="1" eaLnBrk="0" hangingPunct="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</a:pP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    S → 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itchFamily="18" charset="0"/>
                <a:ea typeface="+mn-ea"/>
              </a:rPr>
              <a:t>aSb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| 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itchFamily="18" charset="0"/>
                <a:ea typeface="+mn-ea"/>
              </a:rPr>
              <a:t>aabbb</a:t>
            </a:r>
            <a:endParaRPr lang="zh-CN" altLang="en-US" sz="2000" b="1" i="1" dirty="0">
              <a:solidFill>
                <a:srgbClr val="FF0000"/>
              </a:solidFill>
              <a:latin typeface="Times New Roman" pitchFamily="18" charset="0"/>
              <a:ea typeface="+mn-ea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imes New Roman" pitchFamily="18" charset="0"/>
                <a:ea typeface="+mn-ea"/>
              </a:rPr>
              <a:t>L(G) =</a:t>
            </a:r>
            <a:r>
              <a:rPr lang="zh-CN" altLang="en-US" sz="2000" dirty="0">
                <a:latin typeface="Times New Roman" pitchFamily="18" charset="0"/>
                <a:ea typeface="+mn-ea"/>
              </a:rPr>
              <a:t>｛</a:t>
            </a:r>
            <a:r>
              <a:rPr lang="en-US" altLang="zh-CN" sz="2000" dirty="0" err="1">
                <a:latin typeface="Times New Roman" pitchFamily="18" charset="0"/>
                <a:ea typeface="+mn-ea"/>
              </a:rPr>
              <a:t>ambkcmanbn</a:t>
            </a:r>
            <a:r>
              <a:rPr lang="en-US" altLang="zh-CN" sz="2000" dirty="0">
                <a:latin typeface="Times New Roman" pitchFamily="18" charset="0"/>
                <a:ea typeface="+mn-ea"/>
              </a:rPr>
              <a:t> | k&gt;=2, m&gt;=1, n&gt;=0</a:t>
            </a:r>
            <a:r>
              <a:rPr lang="zh-CN" altLang="en-US" sz="2000" dirty="0">
                <a:latin typeface="Times New Roman" pitchFamily="18" charset="0"/>
                <a:ea typeface="+mn-ea"/>
              </a:rPr>
              <a:t>｝（作业）</a:t>
            </a:r>
            <a:endParaRPr lang="en-US" altLang="zh-CN" sz="2000" dirty="0">
              <a:latin typeface="Times New Roman" pitchFamily="18" charset="0"/>
              <a:ea typeface="+mn-ea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</a:pPr>
            <a:r>
              <a:rPr lang="zh-CN" altLang="en-US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     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S → XZ  X → 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itchFamily="18" charset="0"/>
                <a:ea typeface="+mn-ea"/>
              </a:rPr>
              <a:t>aXc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| 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itchFamily="18" charset="0"/>
                <a:ea typeface="+mn-ea"/>
              </a:rPr>
              <a:t>aYc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 Y → 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itchFamily="18" charset="0"/>
                <a:ea typeface="+mn-ea"/>
              </a:rPr>
              <a:t>bY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|bb  Z →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itchFamily="18" charset="0"/>
                <a:ea typeface="+mn-ea"/>
              </a:rPr>
              <a:t>aZb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|ε</a:t>
            </a:r>
            <a:endParaRPr lang="zh-CN" altLang="en-US" sz="2000" b="1" i="1" dirty="0">
              <a:solidFill>
                <a:srgbClr val="FF0000"/>
              </a:solidFill>
              <a:latin typeface="Times New Roman" pitchFamily="18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上下文无关文法</a:t>
            </a:r>
            <a:r>
              <a:rPr lang="en-US" altLang="zh-CN" dirty="0"/>
              <a:t>……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补充练习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构造一个上下文无关文法，描述具有中心元素</a:t>
            </a:r>
            <a:r>
              <a:rPr lang="en-US" altLang="zh-CN" dirty="0"/>
              <a:t>t</a:t>
            </a:r>
            <a:r>
              <a:rPr lang="zh-CN" altLang="en-US" dirty="0"/>
              <a:t>的镜像结构语言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L(G) = </a:t>
            </a:r>
            <a:r>
              <a:rPr lang="zh-CN" altLang="en-US" i="1" dirty="0"/>
              <a:t>｛</a:t>
            </a:r>
            <a:r>
              <a:rPr lang="en-US" altLang="zh-CN" b="1" i="1" dirty="0"/>
              <a:t>αtα</a:t>
            </a:r>
            <a:r>
              <a:rPr lang="en-US" altLang="zh-CN" b="1" i="1" baseline="30000" dirty="0"/>
              <a:t>R </a:t>
            </a:r>
            <a:r>
              <a:rPr lang="en-US" altLang="zh-CN" i="1" dirty="0"/>
              <a:t>| α∈</a:t>
            </a:r>
            <a:r>
              <a:rPr lang="zh-CN" altLang="en-US" i="1" dirty="0"/>
              <a:t>｛</a:t>
            </a:r>
            <a:r>
              <a:rPr lang="en-US" altLang="zh-CN" i="1" dirty="0"/>
              <a:t>0,1</a:t>
            </a:r>
            <a:r>
              <a:rPr lang="zh-CN" altLang="en-US" i="1" dirty="0"/>
              <a:t>｝</a:t>
            </a:r>
            <a:r>
              <a:rPr lang="zh-CN" altLang="en-US" i="1" baseline="30000" dirty="0"/>
              <a:t>*</a:t>
            </a:r>
            <a:r>
              <a:rPr lang="zh-CN" altLang="en-US" i="1" dirty="0"/>
              <a:t>，</a:t>
            </a:r>
            <a:r>
              <a:rPr lang="en-US" altLang="zh-CN" i="1" dirty="0"/>
              <a:t>α</a:t>
            </a:r>
            <a:r>
              <a:rPr lang="en-US" altLang="zh-CN" i="1" baseline="30000" dirty="0"/>
              <a:t>R</a:t>
            </a:r>
            <a:r>
              <a:rPr lang="zh-CN" altLang="en-US" dirty="0"/>
              <a:t>为</a:t>
            </a:r>
            <a:r>
              <a:rPr lang="en-US" altLang="zh-CN" b="1" i="1" dirty="0"/>
              <a:t>α</a:t>
            </a:r>
            <a:r>
              <a:rPr lang="zh-CN" altLang="en-US" dirty="0"/>
              <a:t>的逆串</a:t>
            </a:r>
            <a:r>
              <a:rPr lang="zh-CN" altLang="en-US" i="1" dirty="0"/>
              <a:t>｝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zh-CN" altLang="en-US" dirty="0"/>
              <a:t>构造一个上下文无关文法，描述无中心元素的镜像结构语言</a:t>
            </a:r>
          </a:p>
          <a:p>
            <a:pPr lvl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dirty="0"/>
              <a:t>L(G) = </a:t>
            </a:r>
            <a:r>
              <a:rPr lang="zh-CN" altLang="en-US" i="1" dirty="0"/>
              <a:t>｛</a:t>
            </a:r>
            <a:r>
              <a:rPr lang="en-US" altLang="zh-CN" b="1" i="1" dirty="0"/>
              <a:t>αα</a:t>
            </a:r>
            <a:r>
              <a:rPr lang="en-US" altLang="zh-CN" b="1" i="1" baseline="30000" dirty="0"/>
              <a:t>R </a:t>
            </a:r>
            <a:r>
              <a:rPr lang="en-US" altLang="zh-CN" i="1" dirty="0"/>
              <a:t>| α∈</a:t>
            </a:r>
            <a:r>
              <a:rPr lang="zh-CN" altLang="en-US" i="1" dirty="0"/>
              <a:t>｛</a:t>
            </a:r>
            <a:r>
              <a:rPr lang="en-US" altLang="zh-CN" i="1" dirty="0"/>
              <a:t>0,1</a:t>
            </a:r>
            <a:r>
              <a:rPr lang="zh-CN" altLang="en-US" i="1" dirty="0"/>
              <a:t>｝</a:t>
            </a:r>
            <a:r>
              <a:rPr lang="en-US" altLang="zh-CN" i="1" baseline="30000" dirty="0"/>
              <a:t>+</a:t>
            </a:r>
            <a:r>
              <a:rPr lang="zh-CN" altLang="en-US" i="1" dirty="0"/>
              <a:t>，</a:t>
            </a:r>
            <a:r>
              <a:rPr lang="en-US" altLang="zh-CN" i="1" dirty="0"/>
              <a:t>α</a:t>
            </a:r>
            <a:r>
              <a:rPr lang="en-US" altLang="zh-CN" i="1" baseline="30000" dirty="0"/>
              <a:t>R</a:t>
            </a:r>
            <a:r>
              <a:rPr lang="zh-CN" altLang="en-US" dirty="0"/>
              <a:t>为</a:t>
            </a:r>
            <a:r>
              <a:rPr lang="en-US" altLang="zh-CN" b="1" i="1" dirty="0"/>
              <a:t>α</a:t>
            </a:r>
            <a:r>
              <a:rPr lang="zh-CN" altLang="en-US" dirty="0"/>
              <a:t>的逆串</a:t>
            </a:r>
            <a:r>
              <a:rPr lang="zh-CN" altLang="en-US" i="1" dirty="0"/>
              <a:t>｝</a:t>
            </a:r>
            <a:endParaRPr lang="en-US" altLang="zh-CN" i="1" dirty="0"/>
          </a:p>
          <a:p>
            <a:pPr>
              <a:lnSpc>
                <a:spcPct val="130000"/>
              </a:lnSpc>
            </a:pPr>
            <a:r>
              <a:rPr lang="zh-CN" altLang="en-US" dirty="0"/>
              <a:t>构造一个上下文无关文法，产生语言</a:t>
            </a:r>
          </a:p>
          <a:p>
            <a:pPr lvl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dirty="0"/>
              <a:t>L(G) = </a:t>
            </a:r>
            <a:r>
              <a:rPr lang="zh-CN" altLang="en-US" i="1" dirty="0"/>
              <a:t>｛</a:t>
            </a:r>
            <a:r>
              <a:rPr lang="en-US" altLang="zh-CN" b="1" i="1" dirty="0"/>
              <a:t>β </a:t>
            </a:r>
            <a:r>
              <a:rPr lang="en-US" altLang="zh-CN" i="1" dirty="0"/>
              <a:t>| β∈</a:t>
            </a:r>
            <a:r>
              <a:rPr lang="zh-CN" altLang="en-US" i="1" dirty="0"/>
              <a:t>｛</a:t>
            </a:r>
            <a:r>
              <a:rPr lang="en-US" altLang="zh-CN" i="1" dirty="0" err="1"/>
              <a:t>a,b,c</a:t>
            </a:r>
            <a:r>
              <a:rPr lang="zh-CN" altLang="en-US" i="1" dirty="0"/>
              <a:t>｝*，</a:t>
            </a:r>
            <a:r>
              <a:rPr lang="zh-CN" altLang="en-US" dirty="0"/>
              <a:t>且</a:t>
            </a:r>
            <a:r>
              <a:rPr lang="en-US" altLang="zh-CN" dirty="0"/>
              <a:t>β</a:t>
            </a:r>
            <a:r>
              <a:rPr lang="zh-CN" altLang="en-US" dirty="0"/>
              <a:t>中符号的排列是对称的</a:t>
            </a:r>
            <a:r>
              <a:rPr lang="zh-CN" altLang="en-US" i="1" dirty="0"/>
              <a:t>｝</a:t>
            </a:r>
            <a:endParaRPr lang="zh-CN" altLang="en-US" dirty="0"/>
          </a:p>
          <a:p>
            <a:pPr lvl="1">
              <a:lnSpc>
                <a:spcPct val="130000"/>
              </a:lnSpc>
              <a:buFont typeface="Wingdings" pitchFamily="2" charset="2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补充练习</a:t>
            </a:r>
            <a:r>
              <a:rPr lang="en-US" altLang="zh-CN" dirty="0"/>
              <a:t>2……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解答</a:t>
            </a:r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L(G) = </a:t>
            </a:r>
            <a:r>
              <a:rPr lang="zh-CN" altLang="en-US" i="1" dirty="0"/>
              <a:t>｛</a:t>
            </a:r>
            <a:r>
              <a:rPr lang="en-US" altLang="zh-CN" i="1" dirty="0"/>
              <a:t>αtα</a:t>
            </a:r>
            <a:r>
              <a:rPr lang="en-US" altLang="zh-CN" i="1" baseline="30000" dirty="0"/>
              <a:t>R </a:t>
            </a:r>
            <a:r>
              <a:rPr lang="en-US" altLang="zh-CN" i="1" dirty="0"/>
              <a:t>| α∈</a:t>
            </a:r>
            <a:r>
              <a:rPr lang="zh-CN" altLang="en-US" i="1" dirty="0"/>
              <a:t>｛</a:t>
            </a:r>
            <a:r>
              <a:rPr lang="en-US" altLang="zh-CN" i="1" dirty="0"/>
              <a:t>0,1</a:t>
            </a:r>
            <a:r>
              <a:rPr lang="zh-CN" altLang="en-US" i="1" dirty="0"/>
              <a:t>｝</a:t>
            </a:r>
            <a:r>
              <a:rPr lang="zh-CN" altLang="en-US" i="1" baseline="30000" dirty="0"/>
              <a:t>*</a:t>
            </a:r>
            <a:r>
              <a:rPr lang="zh-CN" altLang="en-US" i="1" dirty="0"/>
              <a:t>，</a:t>
            </a:r>
            <a:r>
              <a:rPr lang="en-US" altLang="zh-CN" i="1" dirty="0"/>
              <a:t> α</a:t>
            </a:r>
            <a:r>
              <a:rPr lang="en-US" altLang="zh-CN" i="1" baseline="30000" dirty="0"/>
              <a:t>R</a:t>
            </a:r>
            <a:r>
              <a:rPr lang="zh-CN" altLang="en-US" dirty="0"/>
              <a:t>与</a:t>
            </a:r>
            <a:r>
              <a:rPr lang="en-US" altLang="zh-CN" i="1" dirty="0"/>
              <a:t>α</a:t>
            </a:r>
            <a:r>
              <a:rPr lang="zh-CN" altLang="en-US" i="1" dirty="0"/>
              <a:t>对称｝</a:t>
            </a:r>
            <a:endParaRPr lang="en-US" altLang="zh-CN" i="1" dirty="0"/>
          </a:p>
          <a:p>
            <a:pPr lvl="1">
              <a:lnSpc>
                <a:spcPct val="150000"/>
              </a:lnSpc>
            </a:pP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S → 1S1 | 0S0 |t</a:t>
            </a:r>
            <a:endParaRPr lang="zh-CN" altLang="en-US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L(G) = </a:t>
            </a:r>
            <a:r>
              <a:rPr lang="zh-CN" altLang="en-US" i="1" dirty="0"/>
              <a:t>｛</a:t>
            </a:r>
            <a:r>
              <a:rPr lang="en-US" altLang="zh-CN" i="1" dirty="0"/>
              <a:t>αα</a:t>
            </a:r>
            <a:r>
              <a:rPr lang="en-US" altLang="zh-CN" i="1" baseline="30000" dirty="0"/>
              <a:t>R </a:t>
            </a:r>
            <a:r>
              <a:rPr lang="en-US" altLang="zh-CN" i="1" dirty="0"/>
              <a:t>| α∈</a:t>
            </a:r>
            <a:r>
              <a:rPr lang="zh-CN" altLang="en-US" i="1" dirty="0"/>
              <a:t>｛</a:t>
            </a:r>
            <a:r>
              <a:rPr lang="en-US" altLang="zh-CN" i="1" dirty="0"/>
              <a:t>0,1</a:t>
            </a:r>
            <a:r>
              <a:rPr lang="zh-CN" altLang="en-US" i="1" dirty="0"/>
              <a:t>｝</a:t>
            </a:r>
            <a:r>
              <a:rPr lang="en-US" altLang="zh-CN" i="1" baseline="30000" dirty="0"/>
              <a:t>+</a:t>
            </a:r>
            <a:r>
              <a:rPr lang="zh-CN" altLang="en-US" i="1" dirty="0"/>
              <a:t>，</a:t>
            </a:r>
            <a:r>
              <a:rPr lang="en-US" altLang="zh-CN" i="1" dirty="0"/>
              <a:t>α</a:t>
            </a:r>
            <a:r>
              <a:rPr lang="en-US" altLang="zh-CN" i="1" baseline="30000" dirty="0"/>
              <a:t>R</a:t>
            </a:r>
            <a:r>
              <a:rPr lang="zh-CN" altLang="en-US" dirty="0"/>
              <a:t>与</a:t>
            </a:r>
            <a:r>
              <a:rPr lang="en-US" altLang="zh-CN" i="1" dirty="0"/>
              <a:t>α</a:t>
            </a:r>
            <a:r>
              <a:rPr lang="zh-CN" altLang="en-US" i="1" dirty="0"/>
              <a:t>对称｝ </a:t>
            </a:r>
            <a:endParaRPr lang="en-US" altLang="zh-CN" i="1" dirty="0"/>
          </a:p>
          <a:p>
            <a:pPr lvl="1">
              <a:lnSpc>
                <a:spcPct val="150000"/>
              </a:lnSpc>
            </a:pPr>
            <a:r>
              <a:rPr lang="en-US" altLang="zh-CN" b="1" i="1" dirty="0">
                <a:solidFill>
                  <a:srgbClr val="FF0000"/>
                </a:solidFill>
              </a:rPr>
              <a:t>S → 1S1 | 0S0 | 00 | 11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无中心元素的镜像结构语言（回文、对称与此类似）</a:t>
            </a:r>
            <a:endParaRPr lang="zh-CN" altLang="en-US" i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L(G) = </a:t>
            </a:r>
            <a:r>
              <a:rPr lang="zh-CN" altLang="en-US" i="1" dirty="0"/>
              <a:t>｛</a:t>
            </a:r>
            <a:r>
              <a:rPr lang="en-US" altLang="zh-CN" i="1" dirty="0"/>
              <a:t>β | β∈</a:t>
            </a:r>
            <a:r>
              <a:rPr lang="zh-CN" altLang="en-US" i="1" dirty="0"/>
              <a:t>｛</a:t>
            </a:r>
            <a:r>
              <a:rPr lang="en-US" altLang="zh-CN" i="1" dirty="0" err="1"/>
              <a:t>a,b,c</a:t>
            </a:r>
            <a:r>
              <a:rPr lang="zh-CN" altLang="en-US" i="1" dirty="0"/>
              <a:t>｝*，</a:t>
            </a:r>
            <a:r>
              <a:rPr lang="zh-CN" altLang="en-US" dirty="0"/>
              <a:t>且</a:t>
            </a:r>
            <a:r>
              <a:rPr lang="en-US" altLang="zh-CN" dirty="0"/>
              <a:t>β</a:t>
            </a:r>
            <a:r>
              <a:rPr lang="zh-CN" altLang="en-US" dirty="0"/>
              <a:t>中符号的排列是对称的</a:t>
            </a:r>
            <a:r>
              <a:rPr lang="zh-CN" altLang="en-US" i="1" dirty="0"/>
              <a:t>｝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b="1" i="1" dirty="0">
                <a:solidFill>
                  <a:srgbClr val="FF0000"/>
                </a:solidFill>
              </a:rPr>
              <a:t>S → </a:t>
            </a:r>
            <a:r>
              <a:rPr lang="en-US" altLang="zh-CN" b="1" i="1" dirty="0" err="1">
                <a:solidFill>
                  <a:srgbClr val="FF0000"/>
                </a:solidFill>
              </a:rPr>
              <a:t>aSa</a:t>
            </a:r>
            <a:r>
              <a:rPr lang="en-US" altLang="zh-CN" b="1" i="1" dirty="0">
                <a:solidFill>
                  <a:srgbClr val="FF0000"/>
                </a:solidFill>
              </a:rPr>
              <a:t> | </a:t>
            </a:r>
            <a:r>
              <a:rPr lang="en-US" altLang="zh-CN" b="1" i="1" dirty="0" err="1">
                <a:solidFill>
                  <a:srgbClr val="FF0000"/>
                </a:solidFill>
              </a:rPr>
              <a:t>bSb</a:t>
            </a:r>
            <a:r>
              <a:rPr lang="en-US" altLang="zh-CN" b="1" i="1" dirty="0">
                <a:solidFill>
                  <a:srgbClr val="FF0000"/>
                </a:solidFill>
              </a:rPr>
              <a:t> | </a:t>
            </a:r>
            <a:r>
              <a:rPr lang="en-US" altLang="zh-CN" b="1" i="1" dirty="0" err="1">
                <a:solidFill>
                  <a:srgbClr val="FF0000"/>
                </a:solidFill>
              </a:rPr>
              <a:t>cSc</a:t>
            </a:r>
            <a:r>
              <a:rPr lang="en-US" altLang="zh-CN" b="1" i="1" dirty="0">
                <a:solidFill>
                  <a:srgbClr val="FF0000"/>
                </a:solidFill>
              </a:rPr>
              <a:t> | a | b | c |ε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练习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4.2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8B0C41-AED0-450A-A7D5-B1D24BB76062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  <p:pic>
        <p:nvPicPr>
          <p:cNvPr id="5018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752600"/>
            <a:ext cx="8458200" cy="3184525"/>
          </a:xfrm>
        </p:spPr>
      </p:pic>
      <p:sp>
        <p:nvSpPr>
          <p:cNvPr id="2" name="矩形 1"/>
          <p:cNvSpPr/>
          <p:nvPr/>
        </p:nvSpPr>
        <p:spPr>
          <a:xfrm>
            <a:off x="228600" y="2209800"/>
            <a:ext cx="8458200" cy="15240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7347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文法分类</a:t>
            </a:r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B6EFB2-0E0C-4784-99D0-F46E2F0A4DD0}" type="slidenum">
              <a:rPr lang="zh-CN" altLang="en-US" smtClean="0">
                <a:ea typeface="宋体" charset="-122"/>
              </a:rPr>
              <a:pPr/>
              <a:t>49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DBBC6B-87FB-4FB2-946D-16B25F4F293F}" type="slidenum">
              <a:rPr lang="zh-CN" altLang="en-US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i="1" dirty="0">
                <a:latin typeface="+mn-lt"/>
                <a:ea typeface="宋体" charset="-122"/>
              </a:rPr>
              <a:t>Contents</a:t>
            </a:r>
            <a:endParaRPr lang="en-US" altLang="zh-CN" i="1" dirty="0">
              <a:solidFill>
                <a:schemeClr val="accent1"/>
              </a:solidFill>
              <a:latin typeface="+mn-lt"/>
              <a:ea typeface="宋体" charset="-122"/>
            </a:endParaRPr>
          </a:p>
        </p:txBody>
      </p:sp>
      <p:grpSp>
        <p:nvGrpSpPr>
          <p:cNvPr id="8196" name="Group 61"/>
          <p:cNvGrpSpPr>
            <a:grpSpLocks/>
          </p:cNvGrpSpPr>
          <p:nvPr/>
        </p:nvGrpSpPr>
        <p:grpSpPr bwMode="auto">
          <a:xfrm>
            <a:off x="2209800" y="2057400"/>
            <a:ext cx="4724400" cy="685800"/>
            <a:chOff x="1296" y="1824"/>
            <a:chExt cx="2976" cy="432"/>
          </a:xfrm>
        </p:grpSpPr>
        <p:sp>
          <p:nvSpPr>
            <p:cNvPr id="89150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9151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214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49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sz="2400">
                  <a:solidFill>
                    <a:srgbClr val="000000"/>
                  </a:solidFill>
                  <a:ea typeface="华文新魏" pitchFamily="2" charset="-122"/>
                </a:rPr>
                <a:t>上下文无关文法</a:t>
              </a:r>
            </a:p>
          </p:txBody>
        </p:sp>
        <p:sp>
          <p:nvSpPr>
            <p:cNvPr id="8215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197" name="Group 66"/>
          <p:cNvGrpSpPr>
            <a:grpSpLocks/>
          </p:cNvGrpSpPr>
          <p:nvPr/>
        </p:nvGrpSpPr>
        <p:grpSpPr bwMode="auto">
          <a:xfrm>
            <a:off x="2209800" y="2895600"/>
            <a:ext cx="4724400" cy="685800"/>
            <a:chOff x="1296" y="1824"/>
            <a:chExt cx="2976" cy="432"/>
          </a:xfrm>
        </p:grpSpPr>
        <p:sp>
          <p:nvSpPr>
            <p:cNvPr id="89155" name="AutoShape 6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9156" name="AutoShape 6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210" name="Text Box 69"/>
            <p:cNvSpPr txBox="1">
              <a:spLocks noChangeArrowheads="1"/>
            </p:cNvSpPr>
            <p:nvPr/>
          </p:nvSpPr>
          <p:spPr bwMode="gray">
            <a:xfrm>
              <a:off x="1680" y="1934"/>
              <a:ext cx="244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sz="2400">
                  <a:solidFill>
                    <a:srgbClr val="000000"/>
                  </a:solidFill>
                  <a:ea typeface="华文新魏" pitchFamily="2" charset="-122"/>
                </a:rPr>
                <a:t>自顶向下的语法分析</a:t>
              </a:r>
            </a:p>
          </p:txBody>
        </p:sp>
        <p:sp>
          <p:nvSpPr>
            <p:cNvPr id="8211" name="Text Box 7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8198" name="Group 71"/>
          <p:cNvGrpSpPr>
            <a:grpSpLocks/>
          </p:cNvGrpSpPr>
          <p:nvPr/>
        </p:nvGrpSpPr>
        <p:grpSpPr bwMode="auto">
          <a:xfrm>
            <a:off x="2209800" y="3733800"/>
            <a:ext cx="4724400" cy="685800"/>
            <a:chOff x="1296" y="1824"/>
            <a:chExt cx="2976" cy="432"/>
          </a:xfrm>
        </p:grpSpPr>
        <p:sp>
          <p:nvSpPr>
            <p:cNvPr id="89160" name="AutoShape 7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tx2">
                    <a:gamma/>
                    <a:tint val="21176"/>
                    <a:invGamma/>
                  </a:schemeClr>
                </a:gs>
                <a:gs pos="100000">
                  <a:schemeClr val="tx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9161" name="AutoShape 7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206" name="Text Box 74"/>
            <p:cNvSpPr txBox="1">
              <a:spLocks noChangeArrowheads="1"/>
            </p:cNvSpPr>
            <p:nvPr/>
          </p:nvSpPr>
          <p:spPr bwMode="gray">
            <a:xfrm>
              <a:off x="1680" y="1934"/>
              <a:ext cx="244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sz="2400">
                  <a:solidFill>
                    <a:srgbClr val="000000"/>
                  </a:solidFill>
                  <a:ea typeface="华文新魏" pitchFamily="2" charset="-122"/>
                </a:rPr>
                <a:t>自底向上的语法分析</a:t>
              </a:r>
            </a:p>
          </p:txBody>
        </p:sp>
        <p:sp>
          <p:nvSpPr>
            <p:cNvPr id="8207" name="Text Box 7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8199" name="Group 76"/>
          <p:cNvGrpSpPr>
            <a:grpSpLocks/>
          </p:cNvGrpSpPr>
          <p:nvPr/>
        </p:nvGrpSpPr>
        <p:grpSpPr bwMode="auto">
          <a:xfrm>
            <a:off x="2209800" y="4648200"/>
            <a:ext cx="4724400" cy="685800"/>
            <a:chOff x="1296" y="1824"/>
            <a:chExt cx="2976" cy="432"/>
          </a:xfrm>
        </p:grpSpPr>
        <p:sp>
          <p:nvSpPr>
            <p:cNvPr id="89165" name="AutoShape 7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9166" name="AutoShape 7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202" name="Text Box 79"/>
            <p:cNvSpPr txBox="1">
              <a:spLocks noChangeArrowheads="1"/>
            </p:cNvSpPr>
            <p:nvPr/>
          </p:nvSpPr>
          <p:spPr bwMode="gray">
            <a:xfrm>
              <a:off x="1680" y="1934"/>
              <a:ext cx="2352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rgbClr val="000000"/>
                  </a:solidFill>
                  <a:ea typeface="华文新魏" pitchFamily="2" charset="-122"/>
                </a:rPr>
                <a:t>LR</a:t>
              </a:r>
              <a:r>
                <a:rPr lang="zh-CN" altLang="en-US" sz="2400">
                  <a:solidFill>
                    <a:srgbClr val="000000"/>
                  </a:solidFill>
                  <a:ea typeface="华文新魏" pitchFamily="2" charset="-122"/>
                </a:rPr>
                <a:t>语法分析技术</a:t>
              </a:r>
            </a:p>
          </p:txBody>
        </p:sp>
        <p:sp>
          <p:nvSpPr>
            <p:cNvPr id="8203" name="Text Box 8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词法分析和语法分析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1371600"/>
            <a:ext cx="8915400" cy="5092700"/>
          </a:xfrm>
        </p:spPr>
        <p:txBody>
          <a:bodyPr/>
          <a:lstStyle/>
          <a:p>
            <a:pPr>
              <a:defRPr/>
            </a:pPr>
            <a:r>
              <a:rPr lang="zh-CN" altLang="en-US" sz="2800" dirty="0"/>
              <a:t>为什么用正则式而不是文法来定义语言的词法规则？</a:t>
            </a:r>
            <a:endParaRPr lang="en-US" altLang="zh-CN" sz="2800" dirty="0"/>
          </a:p>
          <a:p>
            <a:pPr lvl="1">
              <a:defRPr/>
            </a:pPr>
            <a:r>
              <a:rPr lang="zh-CN" altLang="en-US" sz="2400" dirty="0"/>
              <a:t>能够用正则表达式描述的语言都可以用文法描述，但是</a:t>
            </a:r>
            <a:endParaRPr lang="en-US" altLang="zh-CN" sz="2400" dirty="0"/>
          </a:p>
          <a:p>
            <a:pPr marL="971550" lvl="1" indent="-457200">
              <a:buFont typeface="+mj-ea"/>
              <a:buAutoNum type="circleNumDbPlain"/>
              <a:defRPr/>
            </a:pPr>
            <a:r>
              <a:rPr lang="zh-CN" altLang="en-US" sz="2400" dirty="0"/>
              <a:t>将语言的语法结构分为词法部分和非词法部分便于将编译器前端</a:t>
            </a:r>
            <a:r>
              <a:rPr lang="zh-CN" altLang="en-US" sz="2400" dirty="0">
                <a:solidFill>
                  <a:srgbClr val="FF0000"/>
                </a:solidFill>
              </a:rPr>
              <a:t>模块化</a:t>
            </a:r>
            <a:r>
              <a:rPr lang="zh-CN" altLang="en-US" sz="2400" dirty="0"/>
              <a:t>，将前端分解为两个大小适中的组件</a:t>
            </a:r>
            <a:endParaRPr lang="en-US" altLang="zh-CN" sz="2400" dirty="0"/>
          </a:p>
          <a:p>
            <a:pPr marL="971550" lvl="1" indent="-457200">
              <a:buFont typeface="+mj-ea"/>
              <a:buAutoNum type="circleNumDbPlain"/>
              <a:defRPr/>
            </a:pPr>
            <a:r>
              <a:rPr lang="zh-CN" altLang="en-US" sz="2400" dirty="0"/>
              <a:t>语言的词法规则通常很</a:t>
            </a:r>
            <a:r>
              <a:rPr lang="zh-CN" altLang="en-US" sz="2400" dirty="0">
                <a:solidFill>
                  <a:srgbClr val="FF0000"/>
                </a:solidFill>
              </a:rPr>
              <a:t>简单</a:t>
            </a:r>
            <a:r>
              <a:rPr lang="zh-CN" altLang="en-US" sz="2400" dirty="0"/>
              <a:t>，不需要使用像文法这样功能强大的表示方法来描述这些规则</a:t>
            </a:r>
            <a:endParaRPr lang="en-US" altLang="zh-CN" sz="2400" dirty="0"/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zh-CN" altLang="en-US" sz="2400" dirty="0"/>
              <a:t>与文法相比，正则表达式通常提供了</a:t>
            </a:r>
            <a:r>
              <a:rPr lang="zh-CN" altLang="en-US" sz="2400" dirty="0">
                <a:solidFill>
                  <a:srgbClr val="FF0000"/>
                </a:solidFill>
              </a:rPr>
              <a:t>更简洁更易于理解</a:t>
            </a:r>
            <a:r>
              <a:rPr lang="zh-CN" altLang="en-US" sz="2400" dirty="0"/>
              <a:t>的表示词法单元的方法</a:t>
            </a:r>
            <a:endParaRPr lang="en-US" altLang="zh-CN" sz="2400" dirty="0"/>
          </a:p>
          <a:p>
            <a:pPr lvl="2">
              <a:buFont typeface="Wingdings" panose="05000000000000000000" pitchFamily="2" charset="2"/>
              <a:buChar char="ü"/>
              <a:defRPr/>
            </a:pPr>
            <a:r>
              <a:rPr lang="zh-CN" altLang="en-US" sz="2400" dirty="0"/>
              <a:t>根据正则表达式自动构造得到的词法分析器的</a:t>
            </a:r>
            <a:r>
              <a:rPr lang="zh-CN" altLang="en-US" sz="2400" dirty="0">
                <a:solidFill>
                  <a:srgbClr val="FF0000"/>
                </a:solidFill>
              </a:rPr>
              <a:t>效率要高于</a:t>
            </a:r>
            <a:r>
              <a:rPr lang="zh-CN" altLang="en-US" sz="2400" dirty="0"/>
              <a:t>任意文法自动构造得到的分析器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A4B3CF-E5FA-4ACE-8151-5ABB673DB2E3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上下文无关文法和正则表达式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5146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文法是比正则表达式表达能力</a:t>
            </a:r>
            <a:r>
              <a:rPr lang="zh-CN" altLang="en-US" dirty="0">
                <a:solidFill>
                  <a:srgbClr val="FF0000"/>
                </a:solidFill>
              </a:rPr>
              <a:t>更强</a:t>
            </a:r>
            <a:r>
              <a:rPr lang="zh-CN" altLang="en-US" dirty="0"/>
              <a:t>的表示方法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每个可以用正则表达式描述的构造都可以用文法来描述，反之不成立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每个正则语言都是一个上下文无关语言，反之不成立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给定</a:t>
            </a:r>
            <a:r>
              <a:rPr lang="en-US" altLang="zh-CN" i="1" dirty="0" err="1">
                <a:solidFill>
                  <a:srgbClr val="FF0000"/>
                </a:solidFill>
              </a:rPr>
              <a:t>DFA</a:t>
            </a:r>
            <a:r>
              <a:rPr lang="zh-CN" altLang="en-US" dirty="0">
                <a:solidFill>
                  <a:srgbClr val="FF0000"/>
                </a:solidFill>
              </a:rPr>
              <a:t>或</a:t>
            </a:r>
            <a:r>
              <a:rPr lang="en-US" altLang="zh-CN" i="1" dirty="0" err="1">
                <a:solidFill>
                  <a:srgbClr val="FF0000"/>
                </a:solidFill>
              </a:rPr>
              <a:t>NFA</a:t>
            </a:r>
            <a:r>
              <a:rPr lang="zh-CN" altLang="en-US" dirty="0">
                <a:solidFill>
                  <a:srgbClr val="FF0000"/>
                </a:solidFill>
              </a:rPr>
              <a:t>，可以构造出与之等价的文法</a:t>
            </a:r>
            <a:endParaRPr lang="en-US" altLang="zh-CN" dirty="0">
              <a:solidFill>
                <a:srgbClr val="FF0000"/>
              </a:solidFill>
            </a:endParaRPr>
          </a:p>
          <a:p>
            <a:pPr marL="914400" lvl="1" indent="-457200">
              <a:buFont typeface="Wingdings" pitchFamily="2" charset="2"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4A8CC-CE4A-4008-8A62-68D05F31B1F0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962400"/>
            <a:ext cx="8382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5899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上下文无关文法和正则表达式</a:t>
            </a:r>
          </a:p>
        </p:txBody>
      </p:sp>
      <p:sp>
        <p:nvSpPr>
          <p:cNvPr id="41987" name="内容占位符 5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838200"/>
          </a:xfrm>
        </p:spPr>
        <p:txBody>
          <a:bodyPr/>
          <a:lstStyle/>
          <a:p>
            <a:r>
              <a:rPr lang="zh-CN" altLang="en-US"/>
              <a:t>正则表达式</a:t>
            </a:r>
            <a:r>
              <a:rPr lang="en-US" altLang="zh-CN" i="1"/>
              <a:t>(a|b)*abb</a:t>
            </a:r>
            <a:r>
              <a:rPr lang="zh-CN" altLang="en-US"/>
              <a:t>的</a:t>
            </a:r>
            <a:r>
              <a:rPr lang="en-US" altLang="zh-CN"/>
              <a:t>NFA</a:t>
            </a:r>
            <a:r>
              <a:rPr lang="zh-CN" altLang="en-US"/>
              <a:t>和文法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F2CC7C33-77BA-4734-913B-8D6567A05720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343400"/>
            <a:ext cx="4495800" cy="176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981200"/>
            <a:ext cx="58880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8151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上下文无关文法和正则表达式</a:t>
            </a: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362200"/>
          </a:xfrm>
        </p:spPr>
        <p:txBody>
          <a:bodyPr/>
          <a:lstStyle/>
          <a:p>
            <a:pPr>
              <a:defRPr/>
            </a:pPr>
            <a:r>
              <a:rPr lang="zh-CN" altLang="en-US" sz="2200" dirty="0"/>
              <a:t>语言</a:t>
            </a:r>
            <a:r>
              <a:rPr lang="en-US" altLang="zh-CN" sz="2200" dirty="0"/>
              <a:t>L={</a:t>
            </a:r>
            <a:r>
              <a:rPr lang="en-US" altLang="zh-CN" sz="2200" i="1" dirty="0" err="1"/>
              <a:t>a</a:t>
            </a:r>
            <a:r>
              <a:rPr lang="en-US" altLang="zh-CN" sz="2200" i="1" baseline="30000" dirty="0" err="1"/>
              <a:t>n</a:t>
            </a:r>
            <a:r>
              <a:rPr lang="en-US" altLang="zh-CN" sz="2200" i="1" dirty="0" err="1"/>
              <a:t>b</a:t>
            </a:r>
            <a:r>
              <a:rPr lang="en-US" altLang="zh-CN" sz="2200" i="1" baseline="30000" dirty="0" err="1"/>
              <a:t>n</a:t>
            </a:r>
            <a:r>
              <a:rPr lang="en-US" altLang="zh-CN" sz="2200" i="1" baseline="30000" dirty="0"/>
              <a:t> </a:t>
            </a:r>
            <a:r>
              <a:rPr lang="en-US" altLang="zh-CN" sz="2200" i="1" dirty="0"/>
              <a:t>| n ≥1</a:t>
            </a:r>
            <a:r>
              <a:rPr lang="en-US" altLang="zh-CN" sz="2200" dirty="0"/>
              <a:t>}</a:t>
            </a:r>
            <a:r>
              <a:rPr lang="zh-CN" altLang="en-US" sz="2200" dirty="0"/>
              <a:t>可以用文法描述，但不能用正则表达式描述</a:t>
            </a:r>
          </a:p>
          <a:p>
            <a:pPr marL="914400" lvl="1" indent="-457200">
              <a:buFont typeface="Wingdings" pitchFamily="2" charset="2"/>
              <a:buNone/>
              <a:defRPr/>
            </a:pPr>
            <a:endParaRPr lang="en-US" altLang="zh-CN" dirty="0"/>
          </a:p>
        </p:txBody>
      </p:sp>
      <p:pic>
        <p:nvPicPr>
          <p:cNvPr id="4301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22463"/>
            <a:ext cx="7391400" cy="455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9800" y="5181600"/>
            <a:ext cx="5588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3822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文法和语言的分类</a:t>
            </a:r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133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乔姆斯基（</a:t>
            </a:r>
            <a:r>
              <a:rPr lang="en-US" altLang="zh-CN" dirty="0"/>
              <a:t>Chomsky</a:t>
            </a:r>
            <a:r>
              <a:rPr lang="zh-CN" altLang="en-US" dirty="0"/>
              <a:t>）给出了文法的定义：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sz="2000" dirty="0"/>
              <a:t>G</a:t>
            </a:r>
            <a:r>
              <a:rPr lang="zh-CN" altLang="en-US" sz="2000" dirty="0"/>
              <a:t>＝（ 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N</a:t>
            </a:r>
            <a:r>
              <a:rPr lang="en-US" altLang="zh-CN" sz="2000" dirty="0"/>
              <a:t>, 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T</a:t>
            </a:r>
            <a:r>
              <a:rPr lang="en-US" altLang="zh-CN" sz="2000" dirty="0"/>
              <a:t>, P, S</a:t>
            </a:r>
            <a:r>
              <a:rPr lang="zh-CN" altLang="en-US" sz="2000" dirty="0"/>
              <a:t>） （ 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N</a:t>
            </a:r>
            <a:r>
              <a:rPr lang="zh-CN" altLang="en-US" sz="2000" dirty="0"/>
              <a:t> </a:t>
            </a:r>
            <a:r>
              <a:rPr lang="en-US" altLang="zh-CN" sz="2000" dirty="0"/>
              <a:t>∩ 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T</a:t>
            </a:r>
            <a:r>
              <a:rPr lang="en-US" altLang="zh-CN" sz="2000" dirty="0"/>
              <a:t> = </a:t>
            </a:r>
            <a:r>
              <a:rPr lang="en-US" altLang="zh-CN" sz="2000" dirty="0">
                <a:sym typeface="Symbol" pitchFamily="18" charset="2"/>
              </a:rPr>
              <a:t></a:t>
            </a:r>
            <a:r>
              <a:rPr lang="zh-CN" altLang="en-US" sz="2000" dirty="0"/>
              <a:t>， 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N</a:t>
            </a:r>
            <a:r>
              <a:rPr lang="en-US" altLang="zh-CN" sz="2000" dirty="0"/>
              <a:t> ∪ 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T</a:t>
            </a:r>
            <a:r>
              <a:rPr lang="en-US" altLang="zh-CN" sz="2000" dirty="0"/>
              <a:t>=V</a:t>
            </a:r>
            <a:r>
              <a:rPr lang="zh-CN" altLang="en-US" sz="2000" dirty="0"/>
              <a:t>）</a:t>
            </a:r>
          </a:p>
          <a:p>
            <a:pPr eaLnBrk="1" hangingPunct="1">
              <a:defRPr/>
            </a:pPr>
            <a:r>
              <a:rPr lang="zh-CN" altLang="en-US" dirty="0"/>
              <a:t>对产生式的形式给以不同的限制可定义四类基本文法，分别称为</a:t>
            </a:r>
            <a:r>
              <a:rPr lang="en-US" altLang="zh-CN" dirty="0"/>
              <a:t>0</a:t>
            </a:r>
            <a:r>
              <a:rPr lang="zh-CN" altLang="en-US" dirty="0"/>
              <a:t>型文法，</a:t>
            </a:r>
            <a:r>
              <a:rPr lang="en-US" altLang="zh-CN" dirty="0"/>
              <a:t>1</a:t>
            </a:r>
            <a:r>
              <a:rPr lang="zh-CN" altLang="en-US" dirty="0"/>
              <a:t>型文法，</a:t>
            </a:r>
            <a:r>
              <a:rPr lang="en-US" altLang="zh-CN" dirty="0"/>
              <a:t>2</a:t>
            </a:r>
            <a:r>
              <a:rPr lang="zh-CN" altLang="en-US" dirty="0"/>
              <a:t>型文法，</a:t>
            </a:r>
            <a:r>
              <a:rPr lang="en-US" altLang="zh-CN" dirty="0"/>
              <a:t>3</a:t>
            </a:r>
            <a:r>
              <a:rPr lang="zh-CN" altLang="en-US" dirty="0"/>
              <a:t>型文法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CB41B-3615-421E-BC7B-03193F72E255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727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429000"/>
            <a:ext cx="60261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2362200"/>
            <a:ext cx="373221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文法和语言的分类</a:t>
            </a:r>
          </a:p>
        </p:txBody>
      </p:sp>
      <p:sp>
        <p:nvSpPr>
          <p:cNvPr id="67588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133600"/>
          </a:xfrm>
        </p:spPr>
        <p:txBody>
          <a:bodyPr/>
          <a:lstStyle/>
          <a:p>
            <a:pPr marL="533400" indent="-533400" eaLnBrk="1" hangingPunct="1">
              <a:defRPr/>
            </a:pPr>
            <a:r>
              <a:rPr lang="zh-CN" altLang="en-US" dirty="0"/>
              <a:t>四类文法描述语法的能力从</a:t>
            </a:r>
            <a:r>
              <a:rPr lang="en-US" altLang="zh-CN" dirty="0"/>
              <a:t>0</a:t>
            </a:r>
            <a:r>
              <a:rPr lang="zh-CN" altLang="en-US" dirty="0"/>
              <a:t>型文法开始依次减弱</a:t>
            </a:r>
          </a:p>
          <a:p>
            <a:pPr marL="914400" lvl="1" indent="-457200" eaLnBrk="1" hangingPunct="1">
              <a:defRPr/>
            </a:pPr>
            <a:r>
              <a:rPr lang="en-US" altLang="zh-CN" dirty="0"/>
              <a:t>k</a:t>
            </a:r>
            <a:r>
              <a:rPr lang="zh-CN" altLang="en-US" dirty="0"/>
              <a:t>型语言类</a:t>
            </a:r>
            <a:r>
              <a:rPr lang="en-US" altLang="zh-CN" i="1" dirty="0" err="1"/>
              <a:t>L</a:t>
            </a:r>
            <a:r>
              <a:rPr lang="en-US" altLang="zh-CN" i="1" baseline="-25000" dirty="0" err="1"/>
              <a:t>k</a:t>
            </a:r>
            <a:r>
              <a:rPr lang="zh-CN" altLang="en-US" dirty="0"/>
              <a:t>必然是</a:t>
            </a:r>
            <a:r>
              <a:rPr lang="en-US" altLang="zh-CN" i="1" dirty="0"/>
              <a:t>k-1</a:t>
            </a:r>
            <a:r>
              <a:rPr lang="zh-CN" altLang="en-US" dirty="0"/>
              <a:t>型语言类</a:t>
            </a:r>
            <a:r>
              <a:rPr lang="en-US" altLang="zh-CN" i="1" dirty="0"/>
              <a:t>L</a:t>
            </a:r>
            <a:r>
              <a:rPr lang="en-US" altLang="zh-CN" i="1" baseline="-25000" dirty="0"/>
              <a:t>k-1</a:t>
            </a:r>
            <a:r>
              <a:rPr lang="zh-CN" altLang="en-US" dirty="0"/>
              <a:t>的子类 </a:t>
            </a:r>
            <a:r>
              <a:rPr lang="en-US" altLang="zh-CN" dirty="0"/>
              <a:t>(</a:t>
            </a:r>
            <a:r>
              <a:rPr lang="zh-CN" altLang="en-US" dirty="0"/>
              <a:t>其中</a:t>
            </a:r>
            <a:r>
              <a:rPr lang="en-US" altLang="zh-CN" i="1" dirty="0"/>
              <a:t>k=1,2,3</a:t>
            </a:r>
            <a:r>
              <a:rPr lang="en-US" altLang="zh-CN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F38AFD-6C2F-470E-838D-649B562270B5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7827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自顶向下的语法分析</a:t>
            </a:r>
          </a:p>
        </p:txBody>
      </p:sp>
      <p:sp>
        <p:nvSpPr>
          <p:cNvPr id="7782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A729E6-A4FA-46E3-97DB-4EE5492B8F47}" type="slidenum">
              <a:rPr lang="zh-CN" altLang="en-US" smtClean="0">
                <a:ea typeface="宋体" charset="-122"/>
              </a:rPr>
              <a:pPr/>
              <a:t>56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自顶向下的语法分析</a:t>
            </a:r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  <a:defRPr/>
            </a:pPr>
            <a:r>
              <a:rPr lang="zh-CN" altLang="en-US" sz="2800" dirty="0"/>
              <a:t>基本思想</a:t>
            </a:r>
            <a:endParaRPr lang="en-US" altLang="zh-CN" sz="2800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sz="2400" dirty="0"/>
              <a:t>自顶向下语法分析可以看作是为输入串构造语法分析树的问题，从语法分析树的根结点开始，按照先根次序（</a:t>
            </a:r>
            <a:r>
              <a:rPr lang="zh-CN" altLang="en-US" sz="2400" dirty="0">
                <a:solidFill>
                  <a:srgbClr val="FF0000"/>
                </a:solidFill>
              </a:rPr>
              <a:t>深度优先</a:t>
            </a:r>
            <a:r>
              <a:rPr lang="zh-CN" altLang="en-US" sz="2400" dirty="0"/>
              <a:t>）创建这棵语法分析树的各个结点</a:t>
            </a:r>
            <a:endParaRPr lang="en-US" altLang="zh-CN" sz="2400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sz="2400" dirty="0"/>
              <a:t>自顶向下语法分析也可以被看作是寻找输入串的</a:t>
            </a:r>
            <a:r>
              <a:rPr lang="zh-CN" altLang="en-US" sz="2400" dirty="0">
                <a:solidFill>
                  <a:srgbClr val="FF0000"/>
                </a:solidFill>
              </a:rPr>
              <a:t>最左推导</a:t>
            </a:r>
            <a:r>
              <a:rPr lang="zh-CN" altLang="en-US" sz="2400" dirty="0"/>
              <a:t>的过程</a:t>
            </a:r>
            <a:endParaRPr lang="en-US" altLang="zh-CN" sz="2400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关键问题</a:t>
            </a:r>
            <a:r>
              <a:rPr lang="zh-CN" altLang="en-US" sz="2400" dirty="0"/>
              <a:t>是每步都要确定对一个非终结符</a:t>
            </a:r>
            <a:r>
              <a:rPr lang="en-US" altLang="zh-CN" sz="2400" i="1" dirty="0"/>
              <a:t>A</a:t>
            </a:r>
            <a:r>
              <a:rPr lang="zh-CN" altLang="en-US" sz="2400" dirty="0">
                <a:solidFill>
                  <a:schemeClr val="tx1"/>
                </a:solidFill>
              </a:rPr>
              <a:t>应用哪个产生式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自顶向下的语法分析</a:t>
            </a:r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  <a:defRPr/>
            </a:pPr>
            <a:r>
              <a:rPr lang="zh-CN" altLang="en-US" sz="2800" dirty="0"/>
              <a:t>两种技术（</a:t>
            </a:r>
            <a:r>
              <a:rPr lang="en-US" altLang="zh-CN" sz="2800" dirty="0"/>
              <a:t>LL(1)</a:t>
            </a:r>
            <a:r>
              <a:rPr lang="zh-CN" altLang="en-US" sz="2800" dirty="0"/>
              <a:t>分析法的两种实现方式）</a:t>
            </a:r>
            <a:endParaRPr lang="en-US" altLang="zh-CN" sz="2800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sz="2400" dirty="0"/>
              <a:t>递归下降语法分析</a:t>
            </a:r>
            <a:endParaRPr lang="en-US" altLang="zh-CN" sz="2400" dirty="0"/>
          </a:p>
          <a:p>
            <a:pPr lvl="2">
              <a:lnSpc>
                <a:spcPct val="114000"/>
              </a:lnSpc>
              <a:defRPr/>
            </a:pPr>
            <a:r>
              <a:rPr lang="zh-CN" altLang="en-US" sz="2400" dirty="0"/>
              <a:t>对于一个文法</a:t>
            </a:r>
            <a:r>
              <a:rPr lang="en-US" altLang="zh-CN" sz="2400" dirty="0"/>
              <a:t>G</a:t>
            </a:r>
            <a:r>
              <a:rPr lang="zh-CN" altLang="en-US" sz="2400" dirty="0"/>
              <a:t>，对其每一个非终结符</a:t>
            </a:r>
            <a:r>
              <a:rPr lang="en-US" altLang="zh-CN" sz="2400" dirty="0"/>
              <a:t>U</a:t>
            </a:r>
            <a:r>
              <a:rPr lang="zh-CN" altLang="en-US" sz="2400" dirty="0"/>
              <a:t>构造一个</a:t>
            </a:r>
            <a:r>
              <a:rPr lang="zh-CN" altLang="en-US" sz="2400" dirty="0">
                <a:solidFill>
                  <a:srgbClr val="FF0000"/>
                </a:solidFill>
              </a:rPr>
              <a:t>递归子程序</a:t>
            </a:r>
            <a:r>
              <a:rPr lang="zh-CN" altLang="en-US" sz="2400" dirty="0"/>
              <a:t>，一般的，以非终结符的名字来命名这个子程序。所有子程序构造完成后，对指定文法，运行文法开始符号对应的子程序，返回匹配结果。</a:t>
            </a:r>
            <a:endParaRPr lang="en-US" altLang="zh-CN" sz="2400" dirty="0"/>
          </a:p>
          <a:p>
            <a:pPr lvl="1">
              <a:lnSpc>
                <a:spcPct val="114000"/>
              </a:lnSpc>
              <a:defRPr/>
            </a:pPr>
            <a:r>
              <a:rPr lang="zh-CN" altLang="en-US" sz="2400" dirty="0"/>
              <a:t>预测分析技术</a:t>
            </a:r>
            <a:endParaRPr lang="en-US" altLang="zh-CN" sz="2400" dirty="0"/>
          </a:p>
          <a:p>
            <a:pPr lvl="2">
              <a:lnSpc>
                <a:spcPct val="114000"/>
              </a:lnSpc>
              <a:defRPr/>
            </a:pPr>
            <a:r>
              <a:rPr lang="zh-CN" altLang="en-US" sz="2400" dirty="0"/>
              <a:t>预测分析法是</a:t>
            </a:r>
            <a:r>
              <a:rPr lang="en-US" altLang="zh-CN" sz="2400" dirty="0"/>
              <a:t>LL(1)</a:t>
            </a:r>
            <a:r>
              <a:rPr lang="zh-CN" altLang="en-US" sz="2400" dirty="0"/>
              <a:t>分析法的另一种实现方法，它不需要构造每一个子程序，而是通过</a:t>
            </a:r>
            <a:r>
              <a:rPr lang="zh-CN" altLang="en-US" sz="2400" dirty="0">
                <a:solidFill>
                  <a:srgbClr val="FF0000"/>
                </a:solidFill>
              </a:rPr>
              <a:t>一张表</a:t>
            </a:r>
            <a:r>
              <a:rPr lang="zh-CN" altLang="en-US" sz="2400" dirty="0"/>
              <a:t>来关联非终结符和终结符，这张表就是</a:t>
            </a:r>
            <a:r>
              <a:rPr lang="zh-CN" altLang="en-US" sz="2400" dirty="0">
                <a:solidFill>
                  <a:srgbClr val="FF0000"/>
                </a:solidFill>
              </a:rPr>
              <a:t>预测分析表</a:t>
            </a:r>
            <a:r>
              <a:rPr lang="zh-CN" altLang="en-US" sz="2400" dirty="0"/>
              <a:t>，预测分析表可以说是预测分析法的核心部分。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78105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7513" y="76200"/>
            <a:ext cx="7380287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263" y="609600"/>
            <a:ext cx="2217737" cy="1371600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152400"/>
            <a:ext cx="1169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语法分析概述</a:t>
            </a:r>
          </a:p>
        </p:txBody>
      </p:sp>
      <p:sp>
        <p:nvSpPr>
          <p:cNvPr id="9219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引论</a:t>
            </a: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20C3C5-C5F5-4CC1-AC07-00B5037EA64B}" type="slidenum">
              <a:rPr lang="zh-CN" altLang="en-US" smtClean="0">
                <a:ea typeface="宋体" charset="-122"/>
              </a:rPr>
              <a:pPr/>
              <a:t>6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左递归的消除</a:t>
            </a:r>
          </a:p>
        </p:txBody>
      </p:sp>
      <p:sp>
        <p:nvSpPr>
          <p:cNvPr id="1028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5410200" cy="2895600"/>
          </a:xfrm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zh-CN" altLang="en-US" dirty="0"/>
              <a:t>左递归文法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ct val="0"/>
              </a:spcBef>
              <a:defRPr/>
            </a:pPr>
            <a:r>
              <a:rPr lang="zh-CN" altLang="en-US" dirty="0"/>
              <a:t>如果一个文法中有一个非终结符号</a:t>
            </a:r>
            <a:r>
              <a:rPr lang="en-US" altLang="zh-CN" i="1" dirty="0"/>
              <a:t>P</a:t>
            </a:r>
            <a:r>
              <a:rPr lang="zh-CN" altLang="en-US" dirty="0"/>
              <a:t>使得对某个串</a:t>
            </a:r>
            <a:r>
              <a:rPr lang="en-US" altLang="zh-CN" i="1" dirty="0"/>
              <a:t>α</a:t>
            </a:r>
            <a:r>
              <a:rPr lang="zh-CN" altLang="en-US" dirty="0"/>
              <a:t>存在一个推导</a:t>
            </a:r>
            <a:r>
              <a:rPr lang="en-US" altLang="zh-CN" i="1" dirty="0"/>
              <a:t>P</a:t>
            </a:r>
            <a:r>
              <a:rPr lang="en-US" altLang="zh-CN" i="1" dirty="0">
                <a:sym typeface="Symbol" pitchFamily="18" charset="2"/>
              </a:rPr>
              <a:t></a:t>
            </a:r>
            <a:r>
              <a:rPr lang="en-US" altLang="zh-CN" i="1" baseline="30000" dirty="0">
                <a:sym typeface="Symbol" pitchFamily="18" charset="2"/>
              </a:rPr>
              <a:t>+</a:t>
            </a:r>
            <a:r>
              <a:rPr lang="en-US" altLang="zh-CN" i="1" dirty="0"/>
              <a:t>P</a:t>
            </a:r>
            <a:r>
              <a:rPr lang="el-GR" altLang="zh-CN" i="1" dirty="0">
                <a:latin typeface="Courier New" pitchFamily="49" charset="0"/>
                <a:cs typeface="Courier New" pitchFamily="49" charset="0"/>
                <a:sym typeface="Symbol" pitchFamily="18" charset="2"/>
              </a:rPr>
              <a:t>α</a:t>
            </a:r>
            <a:r>
              <a:rPr lang="zh-CN" altLang="en-US" dirty="0"/>
              <a:t>，那么这个文法就是左递归的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自顶向下语法分析方法不能处理左递归文法，要消除左递归</a:t>
            </a:r>
            <a:endParaRPr lang="en-US" altLang="zh-CN" dirty="0"/>
          </a:p>
          <a:p>
            <a:pPr>
              <a:lnSpc>
                <a:spcPct val="110000"/>
              </a:lnSpc>
              <a:defRPr/>
            </a:pPr>
            <a:r>
              <a:rPr lang="zh-CN" altLang="en-US" dirty="0"/>
              <a:t>立即（直接）左递归的消除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F5CAD-FEAE-4BC2-A97E-B4D547BAF7CF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267200"/>
            <a:ext cx="7086600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8050" name="Object 2"/>
          <p:cNvGraphicFramePr>
            <a:graphicFrameLocks noChangeAspect="1"/>
          </p:cNvGraphicFramePr>
          <p:nvPr/>
        </p:nvGraphicFramePr>
        <p:xfrm>
          <a:off x="6172200" y="1752600"/>
          <a:ext cx="2414588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77672" imgH="1704760" progId="Visio.Drawing.11">
                  <p:embed/>
                </p:oleObj>
              </mc:Choice>
              <mc:Fallback>
                <p:oleObj name="Visio" r:id="rId3" imgW="1777672" imgH="1704760" progId="Visio.Drawing.11">
                  <p:embed/>
                  <p:pic>
                    <p:nvPicPr>
                      <p:cNvPr id="258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752600"/>
                        <a:ext cx="2414588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67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8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一个消除直接左递归的例子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9CABE-5A73-4F6E-B5DB-972D106D0287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093" y="4191000"/>
            <a:ext cx="3440113" cy="2057400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76400"/>
            <a:ext cx="3517900" cy="1371600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7" name="下箭头 6"/>
          <p:cNvSpPr/>
          <p:nvPr/>
        </p:nvSpPr>
        <p:spPr>
          <a:xfrm>
            <a:off x="1905000" y="3124200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908" y="1524000"/>
            <a:ext cx="5006092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3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左递归的消除</a:t>
            </a:r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192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系统消除左递归的算法</a:t>
            </a:r>
            <a:endParaRPr lang="en-US" altLang="zh-CN" dirty="0"/>
          </a:p>
          <a:p>
            <a:pPr lvl="1">
              <a:spcBef>
                <a:spcPct val="0"/>
              </a:spcBef>
              <a:defRPr/>
            </a:pPr>
            <a:r>
              <a:rPr lang="zh-CN" altLang="en-US" dirty="0"/>
              <a:t>文法中不存在环（</a:t>
            </a:r>
            <a:r>
              <a:rPr lang="en-US" altLang="zh-CN" i="1" dirty="0"/>
              <a:t> A</a:t>
            </a:r>
            <a:r>
              <a:rPr lang="en-US" altLang="zh-CN" i="1" dirty="0">
                <a:sym typeface="Symbol" pitchFamily="18" charset="2"/>
              </a:rPr>
              <a:t></a:t>
            </a:r>
            <a:r>
              <a:rPr lang="en-US" altLang="zh-CN" i="1" baseline="30000" dirty="0">
                <a:sym typeface="Symbol" pitchFamily="18" charset="2"/>
              </a:rPr>
              <a:t>+</a:t>
            </a:r>
            <a:r>
              <a:rPr lang="en-US" altLang="zh-CN" i="1" dirty="0"/>
              <a:t>A 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9E6936-5001-49D5-ACE5-4505DA1ABAF9}" type="slidenum">
              <a:rPr lang="zh-CN" altLang="en-US" smtClean="0"/>
              <a:pPr>
                <a:defRPr/>
              </a:pPr>
              <a:t>62</a:t>
            </a:fld>
            <a:endParaRPr lang="en-US" altLang="zh-CN"/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819400"/>
            <a:ext cx="83851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4718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左递归的消除</a:t>
            </a:r>
            <a:r>
              <a:rPr lang="en-US" altLang="zh-CN"/>
              <a:t>……</a:t>
            </a:r>
            <a:r>
              <a:rPr lang="zh-CN" altLang="en-US"/>
              <a:t>算法思想</a:t>
            </a:r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092700"/>
          </a:xfrm>
        </p:spPr>
        <p:txBody>
          <a:bodyPr/>
          <a:lstStyle/>
          <a:p>
            <a:pPr marL="495300" indent="-381000" eaLnBrk="1" hangingPunct="1">
              <a:lnSpc>
                <a:spcPct val="110000"/>
              </a:lnSpc>
              <a:buFont typeface="Wingdings" pitchFamily="2" charset="2"/>
              <a:buAutoNum type="arabicPeriod"/>
              <a:defRPr/>
            </a:pPr>
            <a:r>
              <a:rPr lang="zh-CN" altLang="en-US" sz="2200" dirty="0">
                <a:sym typeface="Symbol" pitchFamily="18" charset="2"/>
              </a:rPr>
              <a:t>按某种顺序将 </a:t>
            </a:r>
            <a:r>
              <a:rPr lang="en-US" altLang="zh-CN" sz="2200" i="1" dirty="0">
                <a:sym typeface="Symbol" pitchFamily="18" charset="2"/>
              </a:rPr>
              <a:t>P</a:t>
            </a:r>
            <a:r>
              <a:rPr lang="en-US" altLang="zh-CN" sz="2200" i="1" baseline="-25000" dirty="0">
                <a:sym typeface="Symbol" pitchFamily="18" charset="2"/>
              </a:rPr>
              <a:t>i</a:t>
            </a:r>
            <a:r>
              <a:rPr lang="en-US" altLang="zh-CN" sz="2200" dirty="0">
                <a:sym typeface="Symbol" pitchFamily="18" charset="2"/>
              </a:rPr>
              <a:t>  </a:t>
            </a:r>
            <a:r>
              <a:rPr lang="en-US" altLang="zh-CN" sz="2200" i="1" dirty="0">
                <a:sym typeface="Symbol" pitchFamily="18" charset="2"/>
              </a:rPr>
              <a:t>V</a:t>
            </a:r>
            <a:r>
              <a:rPr lang="en-US" altLang="zh-CN" sz="2200" i="1" baseline="-25000" dirty="0">
                <a:sym typeface="Symbol" pitchFamily="18" charset="2"/>
              </a:rPr>
              <a:t>N</a:t>
            </a:r>
            <a:r>
              <a:rPr lang="en-US" altLang="zh-CN" sz="2200" dirty="0">
                <a:sym typeface="Symbol" pitchFamily="18" charset="2"/>
              </a:rPr>
              <a:t> </a:t>
            </a:r>
            <a:r>
              <a:rPr lang="zh-CN" altLang="en-US" sz="2200" dirty="0">
                <a:sym typeface="Symbol" pitchFamily="18" charset="2"/>
              </a:rPr>
              <a:t>排列为 </a:t>
            </a:r>
            <a:r>
              <a:rPr lang="en-US" altLang="zh-CN" sz="2200" i="1" dirty="0">
                <a:sym typeface="Symbol" pitchFamily="18" charset="2"/>
              </a:rPr>
              <a:t>P</a:t>
            </a:r>
            <a:r>
              <a:rPr lang="en-US" altLang="zh-CN" sz="2200" i="1" baseline="-25000" dirty="0">
                <a:sym typeface="Symbol" pitchFamily="18" charset="2"/>
              </a:rPr>
              <a:t>1</a:t>
            </a:r>
            <a:r>
              <a:rPr lang="en-US" altLang="zh-CN" sz="2200" i="1" dirty="0">
                <a:sym typeface="Symbol" pitchFamily="18" charset="2"/>
              </a:rPr>
              <a:t>, P</a:t>
            </a:r>
            <a:r>
              <a:rPr lang="en-US" altLang="zh-CN" sz="2200" i="1" baseline="-25000" dirty="0">
                <a:sym typeface="Symbol" pitchFamily="18" charset="2"/>
              </a:rPr>
              <a:t>2</a:t>
            </a:r>
            <a:r>
              <a:rPr lang="en-US" altLang="zh-CN" sz="2200" i="1" dirty="0">
                <a:sym typeface="Symbol" pitchFamily="18" charset="2"/>
              </a:rPr>
              <a:t>, …, </a:t>
            </a:r>
            <a:r>
              <a:rPr lang="en-US" altLang="zh-CN" sz="2200" i="1" dirty="0" err="1">
                <a:sym typeface="Symbol" pitchFamily="18" charset="2"/>
              </a:rPr>
              <a:t>P</a:t>
            </a:r>
            <a:r>
              <a:rPr lang="en-US" altLang="zh-CN" sz="2200" i="1" baseline="-25000" dirty="0" err="1">
                <a:sym typeface="Symbol" pitchFamily="18" charset="2"/>
              </a:rPr>
              <a:t>n</a:t>
            </a:r>
            <a:endParaRPr lang="en-US" altLang="zh-CN" sz="2200" i="1" dirty="0">
              <a:sym typeface="Symbol" pitchFamily="18" charset="2"/>
            </a:endParaRPr>
          </a:p>
          <a:p>
            <a:pPr marL="495300" indent="-381000" eaLnBrk="1" hangingPunct="1">
              <a:lnSpc>
                <a:spcPct val="110000"/>
              </a:lnSpc>
              <a:buFont typeface="Wingdings" pitchFamily="2" charset="2"/>
              <a:buAutoNum type="arabicPeriod"/>
              <a:defRPr/>
            </a:pPr>
            <a:r>
              <a:rPr lang="zh-CN" altLang="en-US" sz="2200" dirty="0">
                <a:sym typeface="Symbol" pitchFamily="18" charset="2"/>
              </a:rPr>
              <a:t>观察 </a:t>
            </a:r>
            <a:r>
              <a:rPr lang="en-US" altLang="zh-CN" sz="2200" i="1" dirty="0">
                <a:sym typeface="Symbol" pitchFamily="18" charset="2"/>
              </a:rPr>
              <a:t>P</a:t>
            </a:r>
            <a:r>
              <a:rPr lang="en-US" altLang="zh-CN" sz="2200" i="1" baseline="-25000" dirty="0">
                <a:sym typeface="Symbol" pitchFamily="18" charset="2"/>
              </a:rPr>
              <a:t>1</a:t>
            </a:r>
            <a:r>
              <a:rPr lang="en-US" altLang="zh-CN" sz="2200" i="1" dirty="0">
                <a:sym typeface="Symbol" pitchFamily="18" charset="2"/>
              </a:rPr>
              <a:t>, P</a:t>
            </a:r>
            <a:r>
              <a:rPr lang="en-US" altLang="zh-CN" sz="2200" i="1" baseline="-25000" dirty="0">
                <a:sym typeface="Symbol" pitchFamily="18" charset="2"/>
              </a:rPr>
              <a:t>2</a:t>
            </a:r>
            <a:r>
              <a:rPr lang="en-US" altLang="zh-CN" sz="2200" i="1" dirty="0">
                <a:sym typeface="Symbol" pitchFamily="18" charset="2"/>
              </a:rPr>
              <a:t>, …, </a:t>
            </a:r>
            <a:r>
              <a:rPr lang="en-US" altLang="zh-CN" sz="2200" i="1" dirty="0" err="1">
                <a:sym typeface="Symbol" pitchFamily="18" charset="2"/>
              </a:rPr>
              <a:t>P</a:t>
            </a:r>
            <a:r>
              <a:rPr lang="en-US" altLang="zh-CN" sz="2200" i="1" baseline="-25000" dirty="0" err="1">
                <a:sym typeface="Symbol" pitchFamily="18" charset="2"/>
              </a:rPr>
              <a:t>n</a:t>
            </a:r>
            <a:r>
              <a:rPr lang="en-US" altLang="zh-CN" sz="2200" i="1" baseline="-25000" dirty="0">
                <a:sym typeface="Symbol" pitchFamily="18" charset="2"/>
              </a:rPr>
              <a:t> </a:t>
            </a:r>
            <a:r>
              <a:rPr lang="zh-CN" altLang="en-US" sz="2200" dirty="0">
                <a:sym typeface="Symbol" pitchFamily="18" charset="2"/>
              </a:rPr>
              <a:t>的形式</a:t>
            </a:r>
          </a:p>
          <a:p>
            <a:pPr marL="876300" lvl="1" indent="-361950" eaLnBrk="1" hangingPunct="1">
              <a:lnSpc>
                <a:spcPct val="110000"/>
              </a:lnSpc>
              <a:buFont typeface="Wingdings" pitchFamily="2" charset="2"/>
              <a:buAutoNum type="alphaLcParenR"/>
              <a:defRPr/>
            </a:pPr>
            <a:r>
              <a:rPr lang="zh-CN" altLang="en-US" sz="2000" dirty="0"/>
              <a:t>若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i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ym typeface="Symbol" pitchFamily="18" charset="2"/>
              </a:rPr>
              <a:t> </a:t>
            </a:r>
            <a:r>
              <a:rPr lang="en-US" altLang="zh-CN" sz="2000" i="1" dirty="0" err="1">
                <a:sym typeface="Symbol" pitchFamily="18" charset="2"/>
              </a:rPr>
              <a:t>P</a:t>
            </a:r>
            <a:r>
              <a:rPr lang="en-US" altLang="zh-CN" sz="2000" i="1" baseline="-25000" dirty="0" err="1">
                <a:sym typeface="Symbol" pitchFamily="18" charset="2"/>
              </a:rPr>
              <a:t>j</a:t>
            </a:r>
            <a:r>
              <a:rPr lang="en-US" altLang="zh-CN" sz="2000" i="1" baseline="-25000" dirty="0">
                <a:sym typeface="Symbol" pitchFamily="18" charset="2"/>
              </a:rPr>
              <a:t> </a:t>
            </a:r>
            <a:r>
              <a:rPr lang="en-US" altLang="zh-CN" sz="2000" i="1" dirty="0">
                <a:sym typeface="Symbol" pitchFamily="18" charset="2"/>
              </a:rPr>
              <a:t></a:t>
            </a:r>
            <a:r>
              <a:rPr lang="en-US" altLang="zh-CN" sz="2000" dirty="0">
                <a:sym typeface="Symbol" pitchFamily="18" charset="2"/>
              </a:rPr>
              <a:t>, </a:t>
            </a:r>
            <a:r>
              <a:rPr lang="zh-CN" altLang="en-US" sz="2000" dirty="0">
                <a:sym typeface="Symbol" pitchFamily="18" charset="2"/>
              </a:rPr>
              <a:t>且 </a:t>
            </a:r>
            <a:r>
              <a:rPr lang="en-US" altLang="zh-CN" sz="2000" i="1" dirty="0" err="1">
                <a:sym typeface="Symbol" pitchFamily="18" charset="2"/>
              </a:rPr>
              <a:t>i</a:t>
            </a:r>
            <a:r>
              <a:rPr lang="en-US" altLang="zh-CN" sz="2000" i="1" dirty="0">
                <a:sym typeface="Symbol" pitchFamily="18" charset="2"/>
              </a:rPr>
              <a:t> &lt; j</a:t>
            </a:r>
            <a:r>
              <a:rPr lang="en-US" altLang="zh-CN" sz="2000" dirty="0">
                <a:sym typeface="Symbol" pitchFamily="18" charset="2"/>
              </a:rPr>
              <a:t>, </a:t>
            </a:r>
            <a:r>
              <a:rPr lang="zh-CN" altLang="en-US" sz="2000" dirty="0">
                <a:sym typeface="Symbol" pitchFamily="18" charset="2"/>
              </a:rPr>
              <a:t>则不可能有左递归</a:t>
            </a:r>
          </a:p>
          <a:p>
            <a:pPr marL="876300" lvl="1" indent="-361950" eaLnBrk="1" hangingPunct="1">
              <a:lnSpc>
                <a:spcPct val="110000"/>
              </a:lnSpc>
              <a:buFontTx/>
              <a:buNone/>
              <a:defRPr/>
            </a:pPr>
            <a:r>
              <a:rPr lang="zh-CN" altLang="en-US" sz="2000" dirty="0">
                <a:sym typeface="Symbol" pitchFamily="18" charset="2"/>
              </a:rPr>
              <a:t>	如</a:t>
            </a:r>
            <a:r>
              <a:rPr lang="zh-CN" altLang="en-US" sz="2000" i="1" dirty="0">
                <a:sym typeface="Symbol" pitchFamily="18" charset="2"/>
              </a:rPr>
              <a:t>，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1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ym typeface="Symbol" pitchFamily="18" charset="2"/>
              </a:rPr>
              <a:t> P</a:t>
            </a:r>
            <a:r>
              <a:rPr lang="en-US" altLang="zh-CN" sz="2000" i="1" baseline="-25000" dirty="0">
                <a:sym typeface="Symbol" pitchFamily="18" charset="2"/>
              </a:rPr>
              <a:t>2 </a:t>
            </a:r>
            <a:r>
              <a:rPr lang="en-US" altLang="zh-CN" sz="2000" i="1" dirty="0">
                <a:sym typeface="Symbol" pitchFamily="18" charset="2"/>
              </a:rPr>
              <a:t>,  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2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ym typeface="Symbol" pitchFamily="18" charset="2"/>
              </a:rPr>
              <a:t> P</a:t>
            </a:r>
            <a:r>
              <a:rPr lang="en-US" altLang="zh-CN" sz="2000" i="1" baseline="-25000" dirty="0">
                <a:sym typeface="Symbol" pitchFamily="18" charset="2"/>
              </a:rPr>
              <a:t>3 </a:t>
            </a:r>
            <a:r>
              <a:rPr lang="en-US" altLang="zh-CN" sz="2000" i="1" dirty="0">
                <a:sym typeface="Symbol" pitchFamily="18" charset="2"/>
              </a:rPr>
              <a:t>,    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3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ym typeface="Symbol" pitchFamily="18" charset="2"/>
              </a:rPr>
              <a:t> </a:t>
            </a:r>
          </a:p>
          <a:p>
            <a:pPr marL="876300" lvl="1" indent="-361950" eaLnBrk="1" hangingPunct="1">
              <a:lnSpc>
                <a:spcPct val="110000"/>
              </a:lnSpc>
              <a:buFont typeface="Wingdings" pitchFamily="2" charset="2"/>
              <a:buAutoNum type="alphaLcParenR" startAt="2"/>
              <a:defRPr/>
            </a:pPr>
            <a:r>
              <a:rPr lang="zh-CN" altLang="en-US" sz="2000" dirty="0">
                <a:sym typeface="Symbol" pitchFamily="18" charset="2"/>
              </a:rPr>
              <a:t>若 </a:t>
            </a:r>
            <a:r>
              <a:rPr lang="en-US" altLang="zh-CN" sz="2000" i="1" dirty="0" err="1">
                <a:sym typeface="Symbol" pitchFamily="18" charset="2"/>
              </a:rPr>
              <a:t>i</a:t>
            </a:r>
            <a:r>
              <a:rPr lang="en-US" altLang="zh-CN" sz="2000" i="1" dirty="0">
                <a:sym typeface="Symbol" pitchFamily="18" charset="2"/>
              </a:rPr>
              <a:t>  j</a:t>
            </a:r>
            <a:r>
              <a:rPr lang="en-US" altLang="zh-CN" sz="2000" dirty="0">
                <a:sym typeface="Symbol" pitchFamily="18" charset="2"/>
              </a:rPr>
              <a:t>, </a:t>
            </a:r>
            <a:r>
              <a:rPr lang="zh-CN" altLang="en-US" sz="2000" dirty="0">
                <a:sym typeface="Symbol" pitchFamily="18" charset="2"/>
              </a:rPr>
              <a:t>则可能存在左递归</a:t>
            </a:r>
          </a:p>
          <a:p>
            <a:pPr marL="876300" lvl="1" indent="-361950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zh-CN" altLang="en-US" sz="2000" dirty="0">
                <a:sym typeface="Symbol" pitchFamily="18" charset="2"/>
              </a:rPr>
              <a:t>	如直接：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1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ym typeface="Symbol" pitchFamily="18" charset="2"/>
              </a:rPr>
              <a:t> P</a:t>
            </a:r>
            <a:r>
              <a:rPr lang="en-US" altLang="zh-CN" sz="2000" i="1" baseline="-25000" dirty="0">
                <a:sym typeface="Symbol" pitchFamily="18" charset="2"/>
              </a:rPr>
              <a:t>1 </a:t>
            </a:r>
            <a:r>
              <a:rPr lang="en-US" altLang="zh-CN" sz="2000" i="1" dirty="0">
                <a:sym typeface="Symbol" pitchFamily="18" charset="2"/>
              </a:rPr>
              <a:t>,  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2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ym typeface="Symbol" pitchFamily="18" charset="2"/>
              </a:rPr>
              <a:t> P</a:t>
            </a:r>
            <a:r>
              <a:rPr lang="en-US" altLang="zh-CN" sz="2000" i="1" baseline="-25000" dirty="0">
                <a:sym typeface="Symbol" pitchFamily="18" charset="2"/>
              </a:rPr>
              <a:t>2 </a:t>
            </a:r>
            <a:r>
              <a:rPr lang="en-US" altLang="zh-CN" sz="2000" i="1" dirty="0">
                <a:sym typeface="Symbol" pitchFamily="18" charset="2"/>
              </a:rPr>
              <a:t></a:t>
            </a:r>
          </a:p>
          <a:p>
            <a:pPr marL="876300" lvl="1" indent="-361950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2000" dirty="0">
                <a:sym typeface="Symbol" pitchFamily="18" charset="2"/>
              </a:rPr>
              <a:t>	    </a:t>
            </a:r>
            <a:r>
              <a:rPr lang="zh-CN" altLang="en-US" sz="2000" dirty="0">
                <a:sym typeface="Symbol" pitchFamily="18" charset="2"/>
              </a:rPr>
              <a:t>间接：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1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ym typeface="Symbol" pitchFamily="18" charset="2"/>
              </a:rPr>
              <a:t> P</a:t>
            </a:r>
            <a:r>
              <a:rPr lang="en-US" altLang="zh-CN" sz="2000" i="1" baseline="-25000" dirty="0">
                <a:sym typeface="Symbol" pitchFamily="18" charset="2"/>
              </a:rPr>
              <a:t>2 </a:t>
            </a:r>
            <a:r>
              <a:rPr lang="en-US" altLang="zh-CN" sz="2000" i="1" dirty="0">
                <a:sym typeface="Symbol" pitchFamily="18" charset="2"/>
              </a:rPr>
              <a:t>,  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2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ym typeface="Symbol" pitchFamily="18" charset="2"/>
              </a:rPr>
              <a:t> P</a:t>
            </a:r>
            <a:r>
              <a:rPr lang="en-US" altLang="zh-CN" sz="2000" i="1" baseline="-25000" dirty="0">
                <a:sym typeface="Symbol" pitchFamily="18" charset="2"/>
              </a:rPr>
              <a:t>3 </a:t>
            </a:r>
            <a:r>
              <a:rPr lang="en-US" altLang="zh-CN" sz="2000" i="1" dirty="0">
                <a:sym typeface="Symbol" pitchFamily="18" charset="2"/>
              </a:rPr>
              <a:t>,    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3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ym typeface="Symbol" pitchFamily="18" charset="2"/>
              </a:rPr>
              <a:t> P</a:t>
            </a:r>
            <a:r>
              <a:rPr lang="en-US" altLang="zh-CN" sz="2000" i="1" baseline="-25000" dirty="0">
                <a:sym typeface="Symbol" pitchFamily="18" charset="2"/>
              </a:rPr>
              <a:t>1</a:t>
            </a:r>
            <a:r>
              <a:rPr lang="en-US" altLang="zh-CN" sz="2000" i="1" dirty="0">
                <a:sym typeface="Symbol" pitchFamily="18" charset="2"/>
              </a:rPr>
              <a:t> | P</a:t>
            </a:r>
            <a:r>
              <a:rPr lang="en-US" altLang="zh-CN" sz="2000" i="1" baseline="-25000" dirty="0">
                <a:sym typeface="Symbol" pitchFamily="18" charset="2"/>
              </a:rPr>
              <a:t>2 </a:t>
            </a:r>
            <a:r>
              <a:rPr lang="en-US" altLang="zh-CN" sz="2000" i="1" dirty="0">
                <a:sym typeface="Symbol" pitchFamily="18" charset="2"/>
              </a:rPr>
              <a:t> </a:t>
            </a:r>
          </a:p>
          <a:p>
            <a:pPr marL="495300" indent="-381000" eaLnBrk="1" hangingPunct="1">
              <a:lnSpc>
                <a:spcPct val="110000"/>
              </a:lnSpc>
              <a:buFont typeface="Wingdings" pitchFamily="2" charset="2"/>
              <a:buAutoNum type="arabicPeriod"/>
              <a:defRPr/>
            </a:pPr>
            <a:r>
              <a:rPr lang="zh-CN" altLang="en-US" sz="2200" dirty="0">
                <a:sym typeface="Symbol" pitchFamily="18" charset="2"/>
              </a:rPr>
              <a:t>对间接左递归，设法改造为 </a:t>
            </a:r>
            <a:r>
              <a:rPr lang="en-US" altLang="zh-CN" sz="2200" dirty="0">
                <a:sym typeface="Symbol" pitchFamily="18" charset="2"/>
              </a:rPr>
              <a:t>a) </a:t>
            </a:r>
            <a:r>
              <a:rPr lang="zh-CN" altLang="en-US" sz="2200" dirty="0">
                <a:sym typeface="Symbol" pitchFamily="18" charset="2"/>
              </a:rPr>
              <a:t>的形式</a:t>
            </a:r>
          </a:p>
          <a:p>
            <a:pPr marL="876300" lvl="1" indent="-361950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zh-CN" altLang="en-US" sz="2000" dirty="0">
                <a:sym typeface="Symbol" pitchFamily="18" charset="2"/>
              </a:rPr>
              <a:t>	如，将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1</a:t>
            </a:r>
            <a:r>
              <a:rPr lang="en-US" altLang="zh-CN" sz="2000" i="1" dirty="0"/>
              <a:t> </a:t>
            </a:r>
            <a:r>
              <a:rPr lang="zh-CN" altLang="en-US" sz="2000" dirty="0">
                <a:sym typeface="Symbol" pitchFamily="18" charset="2"/>
              </a:rPr>
              <a:t>的右部候选带入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3</a:t>
            </a:r>
            <a:r>
              <a:rPr lang="zh-CN" altLang="en-US" sz="2000" dirty="0">
                <a:sym typeface="Symbol" pitchFamily="18" charset="2"/>
              </a:rPr>
              <a:t>的右部候选，得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3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ym typeface="Symbol" pitchFamily="18" charset="2"/>
              </a:rPr>
              <a:t> P</a:t>
            </a:r>
            <a:r>
              <a:rPr lang="en-US" altLang="zh-CN" sz="2000" i="1" baseline="-25000" dirty="0">
                <a:sym typeface="Symbol" pitchFamily="18" charset="2"/>
              </a:rPr>
              <a:t>2 </a:t>
            </a:r>
            <a:r>
              <a:rPr lang="en-US" altLang="zh-CN" sz="2000" i="1" dirty="0">
                <a:sym typeface="Symbol" pitchFamily="18" charset="2"/>
              </a:rPr>
              <a:t></a:t>
            </a:r>
            <a:r>
              <a:rPr lang="en-US" altLang="zh-CN" sz="2000" i="1" baseline="-25000" dirty="0">
                <a:sym typeface="Symbol" pitchFamily="18" charset="2"/>
              </a:rPr>
              <a:t> </a:t>
            </a:r>
            <a:r>
              <a:rPr lang="en-US" altLang="zh-CN" sz="2000" i="1" dirty="0">
                <a:sym typeface="Symbol" pitchFamily="18" charset="2"/>
              </a:rPr>
              <a:t> | P</a:t>
            </a:r>
            <a:r>
              <a:rPr lang="en-US" altLang="zh-CN" sz="2000" i="1" baseline="-25000" dirty="0">
                <a:sym typeface="Symbol" pitchFamily="18" charset="2"/>
              </a:rPr>
              <a:t>2 </a:t>
            </a:r>
            <a:r>
              <a:rPr lang="en-US" altLang="zh-CN" sz="2000" i="1" dirty="0">
                <a:sym typeface="Symbol" pitchFamily="18" charset="2"/>
              </a:rPr>
              <a:t> </a:t>
            </a:r>
          </a:p>
          <a:p>
            <a:pPr marL="495300" indent="-381000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2000" dirty="0">
                <a:sym typeface="Symbol" pitchFamily="18" charset="2"/>
              </a:rPr>
              <a:t>		       </a:t>
            </a:r>
            <a:r>
              <a:rPr lang="zh-CN" altLang="en-US" sz="2000" dirty="0">
                <a:sym typeface="Symbol" pitchFamily="18" charset="2"/>
              </a:rPr>
              <a:t>再将</a:t>
            </a:r>
            <a:r>
              <a:rPr lang="en-US" altLang="zh-CN" sz="2000" dirty="0"/>
              <a:t>P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</a:t>
            </a:r>
            <a:r>
              <a:rPr lang="zh-CN" altLang="en-US" sz="2000" dirty="0">
                <a:sym typeface="Symbol" pitchFamily="18" charset="2"/>
              </a:rPr>
              <a:t>的右部候选带入上式，得 </a:t>
            </a:r>
            <a:r>
              <a:rPr lang="en-US" altLang="zh-CN" sz="2000" i="1" dirty="0"/>
              <a:t>P</a:t>
            </a:r>
            <a:r>
              <a:rPr lang="en-US" altLang="zh-CN" sz="2000" i="1" baseline="-25000" dirty="0"/>
              <a:t>3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ym typeface="Symbol" pitchFamily="18" charset="2"/>
              </a:rPr>
              <a:t> P</a:t>
            </a:r>
            <a:r>
              <a:rPr lang="en-US" altLang="zh-CN" sz="2000" i="1" baseline="-25000" dirty="0">
                <a:sym typeface="Symbol" pitchFamily="18" charset="2"/>
              </a:rPr>
              <a:t>3 </a:t>
            </a:r>
            <a:r>
              <a:rPr lang="en-US" altLang="zh-CN" sz="2000" i="1" dirty="0">
                <a:sym typeface="Symbol" pitchFamily="18" charset="2"/>
              </a:rPr>
              <a:t></a:t>
            </a:r>
            <a:r>
              <a:rPr lang="en-US" altLang="zh-CN" sz="2000" i="1" baseline="-25000" dirty="0">
                <a:sym typeface="Symbol" pitchFamily="18" charset="2"/>
              </a:rPr>
              <a:t> </a:t>
            </a:r>
            <a:r>
              <a:rPr lang="en-US" altLang="zh-CN" sz="2000" i="1" dirty="0">
                <a:sym typeface="Symbol" pitchFamily="18" charset="2"/>
              </a:rPr>
              <a:t></a:t>
            </a:r>
            <a:r>
              <a:rPr lang="en-US" altLang="zh-CN" sz="2000" i="1" baseline="-25000" dirty="0">
                <a:sym typeface="Symbol" pitchFamily="18" charset="2"/>
              </a:rPr>
              <a:t> </a:t>
            </a:r>
            <a:r>
              <a:rPr lang="en-US" altLang="zh-CN" sz="2000" i="1" dirty="0">
                <a:sym typeface="Symbol" pitchFamily="18" charset="2"/>
              </a:rPr>
              <a:t> | P</a:t>
            </a:r>
            <a:r>
              <a:rPr lang="en-US" altLang="zh-CN" sz="2000" i="1" baseline="-25000" dirty="0">
                <a:sym typeface="Symbol" pitchFamily="18" charset="2"/>
              </a:rPr>
              <a:t>3 </a:t>
            </a:r>
            <a:r>
              <a:rPr lang="en-US" altLang="zh-CN" sz="2000" i="1" dirty="0">
                <a:sym typeface="Symbol" pitchFamily="18" charset="2"/>
              </a:rPr>
              <a:t></a:t>
            </a:r>
            <a:r>
              <a:rPr lang="en-US" altLang="zh-CN" sz="2000" i="1" baseline="-25000" dirty="0">
                <a:sym typeface="Symbol" pitchFamily="18" charset="2"/>
              </a:rPr>
              <a:t> </a:t>
            </a:r>
            <a:r>
              <a:rPr lang="en-US" altLang="zh-CN" sz="2000" i="1" dirty="0">
                <a:sym typeface="Symbol" pitchFamily="18" charset="2"/>
              </a:rPr>
              <a:t></a:t>
            </a:r>
          </a:p>
          <a:p>
            <a:pPr marL="495300" indent="-381000" eaLnBrk="1" hangingPunct="1">
              <a:lnSpc>
                <a:spcPct val="110000"/>
              </a:lnSpc>
              <a:buFont typeface="Wingdings" pitchFamily="2" charset="2"/>
              <a:buAutoNum type="arabicPeriod" startAt="4"/>
              <a:defRPr/>
            </a:pPr>
            <a:r>
              <a:rPr lang="zh-CN" altLang="en-US" sz="2200" dirty="0">
                <a:sym typeface="Symbol" pitchFamily="18" charset="2"/>
              </a:rPr>
              <a:t>消除所产生的直接左递归</a:t>
            </a:r>
          </a:p>
          <a:p>
            <a:pPr marL="495300" indent="-381000" eaLnBrk="1" hangingPunct="1">
              <a:lnSpc>
                <a:spcPct val="110000"/>
              </a:lnSpc>
              <a:buFont typeface="Wingdings" pitchFamily="2" charset="2"/>
              <a:buAutoNum type="arabicPeriod" startAt="4"/>
              <a:defRPr/>
            </a:pPr>
            <a:r>
              <a:rPr lang="zh-CN" altLang="en-US" sz="2200" dirty="0">
                <a:sym typeface="Symbol" pitchFamily="18" charset="2"/>
              </a:rPr>
              <a:t>消除所产生的无用产生式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F7F6A9-5AF1-4FAC-9A07-88AC75398487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150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左递归的消除</a:t>
            </a:r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"/>
          </a:xfrm>
        </p:spPr>
        <p:txBody>
          <a:bodyPr/>
          <a:lstStyle/>
          <a:p>
            <a:r>
              <a:rPr lang="zh-CN" altLang="en-US"/>
              <a:t>消除下面文法中的左递归</a:t>
            </a:r>
          </a:p>
        </p:txBody>
      </p:sp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981200"/>
            <a:ext cx="25908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895600"/>
            <a:ext cx="3987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3352800"/>
            <a:ext cx="1876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67200" y="3733800"/>
            <a:ext cx="3922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3867150"/>
            <a:ext cx="2590800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3352800"/>
            <a:ext cx="1876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右箭头 9"/>
          <p:cNvSpPr/>
          <p:nvPr/>
        </p:nvSpPr>
        <p:spPr>
          <a:xfrm>
            <a:off x="3429000" y="3429000"/>
            <a:ext cx="533400" cy="22860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3429000" y="3886200"/>
            <a:ext cx="533400" cy="22860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65059" y="5560359"/>
            <a:ext cx="339883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下箭头 13"/>
          <p:cNvSpPr/>
          <p:nvPr/>
        </p:nvSpPr>
        <p:spPr>
          <a:xfrm>
            <a:off x="6764478" y="4459940"/>
            <a:ext cx="228600" cy="95025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3400" y="5029200"/>
            <a:ext cx="3551238" cy="1371600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5" name="右箭头 14"/>
          <p:cNvSpPr/>
          <p:nvPr/>
        </p:nvSpPr>
        <p:spPr>
          <a:xfrm flipH="1">
            <a:off x="4267200" y="5829300"/>
            <a:ext cx="594659" cy="22860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50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左递归的消除</a:t>
            </a:r>
          </a:p>
        </p:txBody>
      </p:sp>
      <p:sp>
        <p:nvSpPr>
          <p:cNvPr id="67587" name="内容占位符 8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pPr eaLnBrk="1" hangingPunct="1"/>
            <a:r>
              <a:rPr lang="zh-CN" altLang="en-US"/>
              <a:t>例 文法 </a:t>
            </a:r>
            <a:r>
              <a:rPr lang="en-US" altLang="zh-CN">
                <a:solidFill>
                  <a:schemeClr val="tx2"/>
                </a:solidFill>
              </a:rPr>
              <a:t>S </a:t>
            </a:r>
            <a:r>
              <a:rPr lang="en-US" altLang="zh-CN">
                <a:solidFill>
                  <a:schemeClr val="tx2"/>
                </a:solidFill>
                <a:sym typeface="Symbol" pitchFamily="18" charset="2"/>
              </a:rPr>
              <a:t>Qc | c   Q Rb|b   R Sa|a</a:t>
            </a:r>
          </a:p>
          <a:p>
            <a:pPr lvl="1"/>
            <a:r>
              <a:rPr lang="zh-CN" altLang="en-US">
                <a:sym typeface="Symbol" pitchFamily="18" charset="2"/>
              </a:rPr>
              <a:t>设非终结符的排序为 </a:t>
            </a:r>
            <a:r>
              <a:rPr lang="en-US" altLang="zh-CN">
                <a:sym typeface="Symbol" pitchFamily="18" charset="2"/>
              </a:rPr>
              <a:t>R, Q, S, </a:t>
            </a:r>
            <a:r>
              <a:rPr lang="zh-CN" altLang="en-US">
                <a:sym typeface="Symbol" pitchFamily="18" charset="2"/>
              </a:rPr>
              <a:t>将产生式重排为</a:t>
            </a:r>
          </a:p>
          <a:p>
            <a:pPr lvl="2">
              <a:buFontTx/>
              <a:buNone/>
            </a:pPr>
            <a:r>
              <a:rPr lang="en-US" altLang="zh-CN">
                <a:sym typeface="Symbol" pitchFamily="18" charset="2"/>
              </a:rPr>
              <a:t>R  Sa | a    Q  Rb | b    </a:t>
            </a:r>
            <a:r>
              <a:rPr lang="en-US" altLang="zh-CN"/>
              <a:t>S </a:t>
            </a:r>
            <a:r>
              <a:rPr lang="en-US" altLang="zh-CN">
                <a:sym typeface="Symbol" pitchFamily="18" charset="2"/>
              </a:rPr>
              <a:t> Qc | c     (Q, S</a:t>
            </a:r>
            <a:r>
              <a:rPr lang="zh-CN" altLang="en-US">
                <a:sym typeface="Symbol" pitchFamily="18" charset="2"/>
              </a:rPr>
              <a:t>需改造</a:t>
            </a:r>
            <a:r>
              <a:rPr lang="en-US" altLang="zh-CN">
                <a:sym typeface="Symbol" pitchFamily="18" charset="2"/>
              </a:rPr>
              <a:t>)</a:t>
            </a:r>
          </a:p>
          <a:p>
            <a:pPr lvl="2">
              <a:buFontTx/>
              <a:buNone/>
            </a:pPr>
            <a:r>
              <a:rPr lang="zh-CN" altLang="en-US">
                <a:sym typeface="Symbol" pitchFamily="18" charset="2"/>
              </a:rPr>
              <a:t>将</a:t>
            </a:r>
            <a:r>
              <a:rPr lang="en-US" altLang="zh-CN">
                <a:sym typeface="Symbol" pitchFamily="18" charset="2"/>
              </a:rPr>
              <a:t>R</a:t>
            </a:r>
            <a:r>
              <a:rPr lang="zh-CN" altLang="en-US">
                <a:sym typeface="Symbol" pitchFamily="18" charset="2"/>
              </a:rPr>
              <a:t>的候选代入</a:t>
            </a:r>
            <a:r>
              <a:rPr lang="en-US" altLang="zh-CN">
                <a:sym typeface="Symbol" pitchFamily="18" charset="2"/>
              </a:rPr>
              <a:t>Q</a:t>
            </a:r>
            <a:r>
              <a:rPr lang="zh-CN" altLang="en-US">
                <a:sym typeface="Symbol" pitchFamily="18" charset="2"/>
              </a:rPr>
              <a:t>： </a:t>
            </a:r>
            <a:r>
              <a:rPr lang="en-US" altLang="zh-CN">
                <a:sym typeface="Symbol" pitchFamily="18" charset="2"/>
              </a:rPr>
              <a:t>Q  Sab | ab | b 	      	(1)</a:t>
            </a:r>
          </a:p>
          <a:p>
            <a:pPr lvl="2">
              <a:buFontTx/>
              <a:buNone/>
            </a:pPr>
            <a:r>
              <a:rPr lang="zh-CN" altLang="en-US">
                <a:sym typeface="Symbol" pitchFamily="18" charset="2"/>
              </a:rPr>
              <a:t>将</a:t>
            </a:r>
            <a:r>
              <a:rPr lang="en-US" altLang="zh-CN">
                <a:sym typeface="Symbol" pitchFamily="18" charset="2"/>
              </a:rPr>
              <a:t>(1)</a:t>
            </a:r>
            <a:r>
              <a:rPr lang="zh-CN" altLang="en-US">
                <a:sym typeface="Symbol" pitchFamily="18" charset="2"/>
              </a:rPr>
              <a:t>式代入</a:t>
            </a:r>
            <a:r>
              <a:rPr lang="en-US" altLang="zh-CN">
                <a:sym typeface="Symbol" pitchFamily="18" charset="2"/>
              </a:rPr>
              <a:t>S</a:t>
            </a:r>
            <a:r>
              <a:rPr lang="zh-CN" altLang="en-US">
                <a:sym typeface="Symbol" pitchFamily="18" charset="2"/>
              </a:rPr>
              <a:t>：	</a:t>
            </a:r>
            <a:r>
              <a:rPr lang="en-US" altLang="zh-CN"/>
              <a:t>S </a:t>
            </a:r>
            <a:r>
              <a:rPr lang="en-US" altLang="zh-CN">
                <a:sym typeface="Symbol" pitchFamily="18" charset="2"/>
              </a:rPr>
              <a:t> Sabc | abc | bc | c 		(2)</a:t>
            </a:r>
          </a:p>
          <a:p>
            <a:pPr lvl="2">
              <a:buFontTx/>
              <a:buNone/>
            </a:pPr>
            <a:r>
              <a:rPr lang="zh-CN" altLang="en-US">
                <a:sym typeface="Symbol" pitchFamily="18" charset="2"/>
              </a:rPr>
              <a:t>消除</a:t>
            </a:r>
            <a:r>
              <a:rPr lang="en-US" altLang="zh-CN">
                <a:sym typeface="Symbol" pitchFamily="18" charset="2"/>
              </a:rPr>
              <a:t>(2)</a:t>
            </a:r>
            <a:r>
              <a:rPr lang="zh-CN" altLang="en-US">
                <a:sym typeface="Symbol" pitchFamily="18" charset="2"/>
              </a:rPr>
              <a:t>式的直接左递归，得</a:t>
            </a:r>
          </a:p>
          <a:p>
            <a:pPr lvl="2">
              <a:buFontTx/>
              <a:buNone/>
            </a:pPr>
            <a:r>
              <a:rPr lang="zh-CN" altLang="en-US">
                <a:sym typeface="Symbol" pitchFamily="18" charset="2"/>
              </a:rPr>
              <a:t>	</a:t>
            </a:r>
            <a:r>
              <a:rPr lang="en-US" altLang="zh-CN">
                <a:sym typeface="Symbol" pitchFamily="18" charset="2"/>
              </a:rPr>
              <a:t>S   abcS | bcS | cS</a:t>
            </a:r>
          </a:p>
          <a:p>
            <a:pPr lvl="2">
              <a:buFontTx/>
              <a:buNone/>
            </a:pPr>
            <a:r>
              <a:rPr lang="en-US" altLang="zh-CN">
                <a:sym typeface="Symbol" pitchFamily="18" charset="2"/>
              </a:rPr>
              <a:t>	S  abcS | </a:t>
            </a:r>
          </a:p>
          <a:p>
            <a:pPr lvl="2">
              <a:buFontTx/>
              <a:buNone/>
            </a:pPr>
            <a:r>
              <a:rPr lang="en-US" altLang="zh-CN">
                <a:sym typeface="Symbol" pitchFamily="18" charset="2"/>
              </a:rPr>
              <a:t>	Q  Sab | ab | b </a:t>
            </a:r>
          </a:p>
          <a:p>
            <a:pPr lvl="2">
              <a:buFontTx/>
              <a:buNone/>
            </a:pPr>
            <a:r>
              <a:rPr lang="en-US" altLang="zh-CN">
                <a:sym typeface="Symbol" pitchFamily="18" charset="2"/>
              </a:rPr>
              <a:t>	R  Sa | a </a:t>
            </a:r>
          </a:p>
          <a:p>
            <a:pPr lvl="1"/>
            <a:r>
              <a:rPr lang="en-US" altLang="zh-CN" sz="2000">
                <a:sym typeface="Symbol" pitchFamily="18" charset="2"/>
              </a:rPr>
              <a:t>	</a:t>
            </a:r>
            <a:r>
              <a:rPr lang="zh-CN" altLang="en-US" sz="2000">
                <a:sym typeface="Symbol" pitchFamily="18" charset="2"/>
              </a:rPr>
              <a:t>化简后，有</a:t>
            </a:r>
            <a:r>
              <a:rPr lang="en-US" altLang="zh-CN" sz="2000">
                <a:solidFill>
                  <a:schemeClr val="tx2"/>
                </a:solidFill>
                <a:sym typeface="Symbol" pitchFamily="18" charset="2"/>
              </a:rPr>
              <a:t>S   abcS | bcS | cS </a:t>
            </a:r>
            <a:r>
              <a:rPr lang="zh-CN" altLang="en-US" sz="2000">
                <a:solidFill>
                  <a:schemeClr val="tx2"/>
                </a:solidFill>
                <a:sym typeface="Symbol" pitchFamily="18" charset="2"/>
              </a:rPr>
              <a:t>， </a:t>
            </a:r>
            <a:r>
              <a:rPr lang="en-US" altLang="zh-CN" sz="2000">
                <a:solidFill>
                  <a:schemeClr val="tx2"/>
                </a:solidFill>
                <a:sym typeface="Symbol" pitchFamily="18" charset="2"/>
              </a:rPr>
              <a:t>S  abcS | </a:t>
            </a:r>
            <a:endParaRPr lang="zh-CN" altLang="en-US"/>
          </a:p>
        </p:txBody>
      </p:sp>
      <p:graphicFrame>
        <p:nvGraphicFramePr>
          <p:cNvPr id="11" name="Group 10"/>
          <p:cNvGraphicFramePr>
            <a:graphicFrameLocks noGrp="1"/>
          </p:cNvGraphicFramePr>
          <p:nvPr/>
        </p:nvGraphicFramePr>
        <p:xfrm>
          <a:off x="4495800" y="4572000"/>
          <a:ext cx="3455988" cy="792163"/>
        </p:xfrm>
        <a:graphic>
          <a:graphicData uri="http://schemas.openxmlformats.org/drawingml/2006/table">
            <a:tbl>
              <a:tblPr/>
              <a:tblGrid>
                <a:gridCol w="3455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sym typeface="Symbol" pitchFamily="18" charset="2"/>
                        </a:rPr>
                        <a:t>因为</a:t>
                      </a:r>
                      <a:r>
                        <a:rPr kumimoji="0" lang="en-US" altLang="zh-CN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sym typeface="Symbol" pitchFamily="18" charset="2"/>
                        </a:rPr>
                        <a:t>S</a:t>
                      </a:r>
                      <a:r>
                        <a:rPr kumimoji="0" lang="zh-CN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sym typeface="Symbol" pitchFamily="18" charset="2"/>
                        </a:rPr>
                        <a:t>为开始符号，所以</a:t>
                      </a:r>
                      <a:r>
                        <a:rPr kumimoji="0" lang="en-US" altLang="zh-CN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sym typeface="Symbol" pitchFamily="18" charset="2"/>
                        </a:rPr>
                        <a:t>R, Q</a:t>
                      </a:r>
                      <a:r>
                        <a:rPr kumimoji="0" lang="zh-CN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sym typeface="Symbol" pitchFamily="18" charset="2"/>
                        </a:rPr>
                        <a:t>成为无用产生式，故消除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681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……</a:t>
            </a:r>
            <a:r>
              <a:rPr lang="zh-CN" altLang="en-US" dirty="0"/>
              <a:t>左递归的消除（课堂练习）</a:t>
            </a:r>
          </a:p>
        </p:txBody>
      </p:sp>
      <p:sp>
        <p:nvSpPr>
          <p:cNvPr id="68611" name="内容占位符 2"/>
          <p:cNvSpPr>
            <a:spLocks noGrp="1"/>
          </p:cNvSpPr>
          <p:nvPr>
            <p:ph idx="1"/>
          </p:nvPr>
        </p:nvSpPr>
        <p:spPr>
          <a:xfrm>
            <a:off x="685800" y="1371600"/>
            <a:ext cx="7696200" cy="5092700"/>
          </a:xfrm>
        </p:spPr>
        <p:txBody>
          <a:bodyPr/>
          <a:lstStyle/>
          <a:p>
            <a:pPr lvl="1" eaLnBrk="1" hangingPunct="1">
              <a:lnSpc>
                <a:spcPct val="110000"/>
              </a:lnSpc>
            </a:pPr>
            <a:r>
              <a:rPr lang="zh-CN" altLang="en-US" dirty="0">
                <a:sym typeface="Symbol" pitchFamily="18" charset="2"/>
              </a:rPr>
              <a:t>若设非终结符的排序为 </a:t>
            </a:r>
            <a:r>
              <a:rPr lang="en-US" altLang="zh-CN" dirty="0">
                <a:sym typeface="Symbol" pitchFamily="18" charset="2"/>
              </a:rPr>
              <a:t>S, Q, R</a:t>
            </a:r>
            <a:r>
              <a:rPr lang="zh-CN" altLang="en-US" dirty="0">
                <a:sym typeface="Symbol" pitchFamily="18" charset="2"/>
              </a:rPr>
              <a:t>， 有</a:t>
            </a:r>
          </a:p>
          <a:p>
            <a:pPr lvl="2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dirty="0"/>
              <a:t>S </a:t>
            </a:r>
            <a:r>
              <a:rPr lang="en-US" altLang="zh-CN" dirty="0">
                <a:sym typeface="Symbol" pitchFamily="18" charset="2"/>
              </a:rPr>
              <a:t> Qc | c    Q  </a:t>
            </a:r>
            <a:r>
              <a:rPr lang="en-US" altLang="zh-CN" dirty="0" err="1">
                <a:sym typeface="Symbol" pitchFamily="18" charset="2"/>
              </a:rPr>
              <a:t>Rb</a:t>
            </a:r>
            <a:r>
              <a:rPr lang="en-US" altLang="zh-CN" dirty="0">
                <a:sym typeface="Symbol" pitchFamily="18" charset="2"/>
              </a:rPr>
              <a:t> | b    R  Sa | a		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 dirty="0">
                <a:sym typeface="Symbol" pitchFamily="18" charset="2"/>
              </a:rPr>
              <a:t>将</a:t>
            </a:r>
            <a:r>
              <a:rPr lang="en-US" altLang="zh-CN" dirty="0">
                <a:sym typeface="Symbol" pitchFamily="18" charset="2"/>
              </a:rPr>
              <a:t>S</a:t>
            </a:r>
            <a:r>
              <a:rPr lang="zh-CN" altLang="en-US" dirty="0">
                <a:sym typeface="Symbol" pitchFamily="18" charset="2"/>
              </a:rPr>
              <a:t>的候选代入</a:t>
            </a:r>
            <a:r>
              <a:rPr lang="en-US" altLang="zh-CN" dirty="0">
                <a:sym typeface="Symbol" pitchFamily="18" charset="2"/>
              </a:rPr>
              <a:t>R</a:t>
            </a:r>
            <a:r>
              <a:rPr lang="zh-CN" altLang="en-US" dirty="0">
                <a:sym typeface="Symbol" pitchFamily="18" charset="2"/>
              </a:rPr>
              <a:t>，有 </a:t>
            </a:r>
            <a:r>
              <a:rPr lang="en-US" altLang="zh-CN" dirty="0">
                <a:sym typeface="Symbol" pitchFamily="18" charset="2"/>
              </a:rPr>
              <a:t>R  </a:t>
            </a:r>
            <a:r>
              <a:rPr lang="en-US" altLang="zh-CN" dirty="0" err="1">
                <a:sym typeface="Symbol" pitchFamily="18" charset="2"/>
              </a:rPr>
              <a:t>Qca</a:t>
            </a:r>
            <a:r>
              <a:rPr lang="en-US" altLang="zh-CN" dirty="0">
                <a:sym typeface="Symbol" pitchFamily="18" charset="2"/>
              </a:rPr>
              <a:t> | ca | a		(1)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 dirty="0">
                <a:sym typeface="Symbol" pitchFamily="18" charset="2"/>
              </a:rPr>
              <a:t>将</a:t>
            </a:r>
            <a:r>
              <a:rPr lang="en-US" altLang="zh-CN" dirty="0">
                <a:sym typeface="Symbol" pitchFamily="18" charset="2"/>
              </a:rPr>
              <a:t>Q</a:t>
            </a:r>
            <a:r>
              <a:rPr lang="zh-CN" altLang="en-US" dirty="0">
                <a:sym typeface="Symbol" pitchFamily="18" charset="2"/>
              </a:rPr>
              <a:t>的候选带入</a:t>
            </a:r>
            <a:r>
              <a:rPr lang="en-US" altLang="zh-CN" dirty="0">
                <a:sym typeface="Symbol" pitchFamily="18" charset="2"/>
              </a:rPr>
              <a:t>(1), </a:t>
            </a:r>
            <a:r>
              <a:rPr lang="zh-CN" altLang="en-US" dirty="0">
                <a:sym typeface="Symbol" pitchFamily="18" charset="2"/>
              </a:rPr>
              <a:t>有 </a:t>
            </a:r>
            <a:r>
              <a:rPr lang="en-US" altLang="zh-CN" dirty="0">
                <a:sym typeface="Symbol" pitchFamily="18" charset="2"/>
              </a:rPr>
              <a:t>R  </a:t>
            </a:r>
            <a:r>
              <a:rPr lang="en-US" altLang="zh-CN" dirty="0" err="1">
                <a:sym typeface="Symbol" pitchFamily="18" charset="2"/>
              </a:rPr>
              <a:t>Rbca</a:t>
            </a:r>
            <a:r>
              <a:rPr lang="en-US" altLang="zh-CN" dirty="0">
                <a:sym typeface="Symbol" pitchFamily="18" charset="2"/>
              </a:rPr>
              <a:t> |</a:t>
            </a:r>
            <a:r>
              <a:rPr lang="en-US" altLang="zh-CN" dirty="0" err="1">
                <a:sym typeface="Symbol" pitchFamily="18" charset="2"/>
              </a:rPr>
              <a:t>bca</a:t>
            </a:r>
            <a:r>
              <a:rPr lang="en-US" altLang="zh-CN" dirty="0">
                <a:sym typeface="Symbol" pitchFamily="18" charset="2"/>
              </a:rPr>
              <a:t> | ca | a	(2)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 dirty="0">
                <a:sym typeface="Symbol" pitchFamily="18" charset="2"/>
              </a:rPr>
              <a:t>消除</a:t>
            </a:r>
            <a:r>
              <a:rPr lang="en-US" altLang="zh-CN" dirty="0">
                <a:sym typeface="Symbol" pitchFamily="18" charset="2"/>
              </a:rPr>
              <a:t>(2)</a:t>
            </a:r>
            <a:r>
              <a:rPr lang="zh-CN" altLang="en-US" dirty="0">
                <a:sym typeface="Symbol" pitchFamily="18" charset="2"/>
              </a:rPr>
              <a:t>的直接左递归</a:t>
            </a:r>
          </a:p>
          <a:p>
            <a:pPr lvl="2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dirty="0">
                <a:sym typeface="Symbol" pitchFamily="18" charset="2"/>
              </a:rPr>
              <a:t>	</a:t>
            </a:r>
            <a:r>
              <a:rPr lang="en-US" altLang="zh-CN" dirty="0">
                <a:sym typeface="Symbol" pitchFamily="18" charset="2"/>
              </a:rPr>
              <a:t>R  </a:t>
            </a:r>
            <a:r>
              <a:rPr lang="en-US" altLang="zh-CN" dirty="0" err="1">
                <a:sym typeface="Symbol" pitchFamily="18" charset="2"/>
              </a:rPr>
              <a:t>bcaR</a:t>
            </a:r>
            <a:r>
              <a:rPr lang="en-US" altLang="zh-CN" dirty="0">
                <a:sym typeface="Symbol" pitchFamily="18" charset="2"/>
              </a:rPr>
              <a:t> | </a:t>
            </a:r>
            <a:r>
              <a:rPr lang="en-US" altLang="zh-CN" dirty="0" err="1">
                <a:sym typeface="Symbol" pitchFamily="18" charset="2"/>
              </a:rPr>
              <a:t>caR</a:t>
            </a:r>
            <a:r>
              <a:rPr lang="en-US" altLang="zh-CN" dirty="0">
                <a:sym typeface="Symbol" pitchFamily="18" charset="2"/>
              </a:rPr>
              <a:t> | </a:t>
            </a:r>
            <a:r>
              <a:rPr lang="en-US" altLang="zh-CN" dirty="0" err="1">
                <a:sym typeface="Symbol" pitchFamily="18" charset="2"/>
              </a:rPr>
              <a:t>aR</a:t>
            </a:r>
            <a:r>
              <a:rPr lang="en-US" altLang="zh-CN" dirty="0">
                <a:sym typeface="Symbol" pitchFamily="18" charset="2"/>
              </a:rPr>
              <a:t></a:t>
            </a:r>
            <a:r>
              <a:rPr lang="zh-CN" altLang="en-US" dirty="0">
                <a:sym typeface="Symbol" pitchFamily="18" charset="2"/>
              </a:rPr>
              <a:t>，</a:t>
            </a:r>
            <a:r>
              <a:rPr lang="en-US" altLang="zh-CN" dirty="0">
                <a:sym typeface="Symbol" pitchFamily="18" charset="2"/>
              </a:rPr>
              <a:t>R  </a:t>
            </a:r>
            <a:r>
              <a:rPr lang="en-US" altLang="zh-CN" dirty="0" err="1">
                <a:sym typeface="Symbol" pitchFamily="18" charset="2"/>
              </a:rPr>
              <a:t>bcaR</a:t>
            </a:r>
            <a:r>
              <a:rPr lang="en-US" altLang="zh-CN" dirty="0">
                <a:sym typeface="Symbol" pitchFamily="18" charset="2"/>
              </a:rPr>
              <a:t> | 		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tx2"/>
                </a:solidFill>
              </a:rPr>
              <a:t>S </a:t>
            </a:r>
            <a:r>
              <a:rPr lang="en-US" altLang="zh-CN" dirty="0">
                <a:solidFill>
                  <a:schemeClr val="tx2"/>
                </a:solidFill>
                <a:sym typeface="Symbol" pitchFamily="18" charset="2"/>
              </a:rPr>
              <a:t> Qc | c    </a:t>
            </a:r>
            <a:r>
              <a:rPr lang="en-US" altLang="zh-CN" dirty="0">
                <a:sym typeface="Symbol" pitchFamily="18" charset="2"/>
              </a:rPr>
              <a:t>			</a:t>
            </a:r>
          </a:p>
          <a:p>
            <a:pPr lvl="2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dirty="0">
                <a:sym typeface="Symbol" pitchFamily="18" charset="2"/>
              </a:rPr>
              <a:t>	</a:t>
            </a:r>
            <a:r>
              <a:rPr lang="en-US" altLang="zh-CN" dirty="0">
                <a:solidFill>
                  <a:schemeClr val="tx2"/>
                </a:solidFill>
                <a:sym typeface="Symbol" pitchFamily="18" charset="2"/>
              </a:rPr>
              <a:t>Q  </a:t>
            </a:r>
            <a:r>
              <a:rPr lang="en-US" altLang="zh-CN" dirty="0" err="1">
                <a:solidFill>
                  <a:schemeClr val="tx2"/>
                </a:solidFill>
                <a:sym typeface="Symbol" pitchFamily="18" charset="2"/>
              </a:rPr>
              <a:t>Rb</a:t>
            </a:r>
            <a:r>
              <a:rPr lang="en-US" altLang="zh-CN" dirty="0">
                <a:solidFill>
                  <a:schemeClr val="tx2"/>
                </a:solidFill>
                <a:sym typeface="Symbol" pitchFamily="18" charset="2"/>
              </a:rPr>
              <a:t> | b</a:t>
            </a:r>
          </a:p>
          <a:p>
            <a:pPr lvl="2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dirty="0">
                <a:solidFill>
                  <a:schemeClr val="tx2"/>
                </a:solidFill>
                <a:sym typeface="Symbol" pitchFamily="18" charset="2"/>
              </a:rPr>
              <a:t>	R  </a:t>
            </a:r>
            <a:r>
              <a:rPr lang="en-US" altLang="zh-CN" dirty="0" err="1">
                <a:solidFill>
                  <a:schemeClr val="tx2"/>
                </a:solidFill>
                <a:sym typeface="Symbol" pitchFamily="18" charset="2"/>
              </a:rPr>
              <a:t>bcaR</a:t>
            </a:r>
            <a:r>
              <a:rPr lang="en-US" altLang="zh-CN" dirty="0">
                <a:solidFill>
                  <a:schemeClr val="tx2"/>
                </a:solidFill>
                <a:sym typeface="Symbol" pitchFamily="18" charset="2"/>
              </a:rPr>
              <a:t> | </a:t>
            </a:r>
            <a:r>
              <a:rPr lang="en-US" altLang="zh-CN" dirty="0" err="1">
                <a:solidFill>
                  <a:schemeClr val="tx2"/>
                </a:solidFill>
                <a:sym typeface="Symbol" pitchFamily="18" charset="2"/>
              </a:rPr>
              <a:t>caR</a:t>
            </a:r>
            <a:r>
              <a:rPr lang="en-US" altLang="zh-CN" dirty="0">
                <a:solidFill>
                  <a:schemeClr val="tx2"/>
                </a:solidFill>
                <a:sym typeface="Symbol" pitchFamily="18" charset="2"/>
              </a:rPr>
              <a:t> | </a:t>
            </a:r>
            <a:r>
              <a:rPr lang="en-US" altLang="zh-CN" dirty="0" err="1">
                <a:solidFill>
                  <a:schemeClr val="tx2"/>
                </a:solidFill>
                <a:sym typeface="Symbol" pitchFamily="18" charset="2"/>
              </a:rPr>
              <a:t>aR</a:t>
            </a:r>
            <a:r>
              <a:rPr lang="en-US" altLang="zh-CN" dirty="0">
                <a:solidFill>
                  <a:schemeClr val="tx2"/>
                </a:solidFill>
                <a:sym typeface="Symbol" pitchFamily="18" charset="2"/>
              </a:rPr>
              <a:t></a:t>
            </a:r>
            <a:r>
              <a:rPr lang="zh-CN" altLang="en-US" dirty="0">
                <a:solidFill>
                  <a:schemeClr val="tx2"/>
                </a:solidFill>
                <a:sym typeface="Symbol" pitchFamily="18" charset="2"/>
              </a:rPr>
              <a:t>，</a:t>
            </a:r>
          </a:p>
          <a:p>
            <a:pPr lvl="2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dirty="0">
                <a:solidFill>
                  <a:schemeClr val="tx2"/>
                </a:solidFill>
                <a:sym typeface="Symbol" pitchFamily="18" charset="2"/>
              </a:rPr>
              <a:t>	</a:t>
            </a:r>
            <a:r>
              <a:rPr lang="en-US" altLang="zh-CN" dirty="0">
                <a:solidFill>
                  <a:schemeClr val="tx2"/>
                </a:solidFill>
                <a:sym typeface="Symbol" pitchFamily="18" charset="2"/>
              </a:rPr>
              <a:t>R  </a:t>
            </a:r>
            <a:r>
              <a:rPr lang="en-US" altLang="zh-CN" dirty="0" err="1">
                <a:solidFill>
                  <a:schemeClr val="tx2"/>
                </a:solidFill>
                <a:sym typeface="Symbol" pitchFamily="18" charset="2"/>
              </a:rPr>
              <a:t>bcaR</a:t>
            </a:r>
            <a:r>
              <a:rPr lang="en-US" altLang="zh-CN" dirty="0">
                <a:solidFill>
                  <a:schemeClr val="tx2"/>
                </a:solidFill>
                <a:sym typeface="Symbol" pitchFamily="18" charset="2"/>
              </a:rPr>
              <a:t> | 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>
                <a:sym typeface="Symbol" pitchFamily="18" charset="2"/>
              </a:rPr>
              <a:t>不同的排序可导致不同的文法形式，容易证明得到的两个文法等价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6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回溯的问题</a:t>
            </a:r>
          </a:p>
        </p:txBody>
      </p:sp>
      <p:sp>
        <p:nvSpPr>
          <p:cNvPr id="74755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9050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回溯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dirty="0"/>
              <a:t>通用的递归下降分析技术可能需要回溯，即可能需要重复扫描输入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60D1B1-25B4-4502-A740-6D7F142E75FB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  <p:pic>
        <p:nvPicPr>
          <p:cNvPr id="8294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895600"/>
            <a:ext cx="247173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3048000"/>
            <a:ext cx="29083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4038600"/>
            <a:ext cx="19907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6600" y="4098925"/>
            <a:ext cx="2035175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0" y="4073525"/>
            <a:ext cx="2114550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77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提取左公因子</a:t>
            </a:r>
          </a:p>
        </p:txBody>
      </p:sp>
      <p:sp>
        <p:nvSpPr>
          <p:cNvPr id="63491" name="内容占位符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838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提取左公因子的算法</a:t>
            </a:r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133600"/>
            <a:ext cx="858996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419600" y="2819400"/>
            <a:ext cx="3886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819400" y="3265251"/>
            <a:ext cx="1905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33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提取左公因子</a:t>
            </a:r>
          </a:p>
        </p:txBody>
      </p:sp>
      <p:sp>
        <p:nvSpPr>
          <p:cNvPr id="70659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4.11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0AAEF287-1B63-4C5C-B8CE-2B7CAFD92F43}" type="slidenum">
              <a:rPr lang="zh-CN" altLang="en-US" smtClean="0"/>
              <a:pPr>
                <a:defRPr/>
              </a:pPr>
              <a:t>69</a:t>
            </a:fld>
            <a:endParaRPr lang="en-US" altLang="zh-CN"/>
          </a:p>
        </p:txBody>
      </p:sp>
      <p:pic>
        <p:nvPicPr>
          <p:cNvPr id="706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057400"/>
            <a:ext cx="46656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581400"/>
            <a:ext cx="3124200" cy="1314450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2705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语法分析器的作用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305800" cy="51816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语法分析器的作用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语法分析器从词法分析器</a:t>
            </a:r>
            <a:r>
              <a:rPr lang="zh-CN" altLang="en-US" dirty="0">
                <a:solidFill>
                  <a:srgbClr val="003300"/>
                </a:solidFill>
              </a:rPr>
              <a:t>获得</a:t>
            </a:r>
            <a:r>
              <a:rPr lang="zh-CN" altLang="en-US" dirty="0"/>
              <a:t>由词法单元组成的串，并</a:t>
            </a:r>
            <a:r>
              <a:rPr lang="zh-CN" altLang="en-US" dirty="0">
                <a:solidFill>
                  <a:srgbClr val="FF0000"/>
                </a:solidFill>
              </a:rPr>
              <a:t>验证</a:t>
            </a:r>
            <a:r>
              <a:rPr lang="zh-CN" altLang="en-US" dirty="0"/>
              <a:t>这个串可以由源语言的文法生成（</a:t>
            </a:r>
            <a:r>
              <a:rPr lang="zh-CN" altLang="en-US" dirty="0">
                <a:solidFill>
                  <a:srgbClr val="FF0000"/>
                </a:solidFill>
              </a:rPr>
              <a:t>推导出来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语法分析器应该能够</a:t>
            </a:r>
            <a:r>
              <a:rPr lang="zh-CN" altLang="en-US" dirty="0">
                <a:solidFill>
                  <a:srgbClr val="FF0000"/>
                </a:solidFill>
              </a:rPr>
              <a:t>报告</a:t>
            </a:r>
            <a:r>
              <a:rPr lang="zh-CN" altLang="en-US" dirty="0"/>
              <a:t>语法错误，并从常见错误中</a:t>
            </a:r>
            <a:r>
              <a:rPr lang="zh-CN" altLang="en-US" dirty="0">
                <a:solidFill>
                  <a:srgbClr val="FF0000"/>
                </a:solidFill>
              </a:rPr>
              <a:t>恢复</a:t>
            </a:r>
            <a:r>
              <a:rPr lang="zh-CN" altLang="en-US" dirty="0"/>
              <a:t>并继续处理程序的其他部分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编译器模型中语法分析器的位置</a:t>
            </a:r>
          </a:p>
          <a:p>
            <a:pPr lvl="1">
              <a:defRPr/>
            </a:pPr>
            <a:r>
              <a:rPr lang="zh-CN" altLang="en-US" dirty="0"/>
              <a:t>从概念上讲，对良构的程序，语法分析器构造出一棵语法分析树，并把它传递给编译器的其他部分进一步处理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实际上，并不需要显式构造这棵语法分析树，因为对源程序的检查和翻译动作可以和语法分析过程交错完成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因此，语法分析器和前端的其他部分可以用一个模块来实现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A69834-0BE1-4A79-BCD1-A5BC85A810D0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FIRST</a:t>
            </a:r>
            <a:r>
              <a:rPr lang="zh-CN" altLang="en-US"/>
              <a:t>和</a:t>
            </a:r>
            <a:r>
              <a:rPr lang="en-US" altLang="zh-CN"/>
              <a:t>FOLLOW</a:t>
            </a:r>
            <a:endParaRPr lang="zh-CN" altLang="en-US"/>
          </a:p>
        </p:txBody>
      </p:sp>
      <p:sp>
        <p:nvSpPr>
          <p:cNvPr id="76804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>
              <a:defRPr/>
            </a:pPr>
            <a:r>
              <a:rPr lang="en-US" altLang="zh-CN" i="1" dirty="0"/>
              <a:t>FIRST</a:t>
            </a:r>
            <a:r>
              <a:rPr lang="zh-CN" altLang="en-US" dirty="0"/>
              <a:t>和</a:t>
            </a:r>
            <a:r>
              <a:rPr lang="en-US" altLang="zh-CN" i="1" dirty="0"/>
              <a:t>FOLLOW</a:t>
            </a:r>
            <a:r>
              <a:rPr lang="zh-CN" altLang="en-US" dirty="0"/>
              <a:t>是和文法</a:t>
            </a:r>
            <a:r>
              <a:rPr lang="en-US" altLang="zh-CN" i="1" dirty="0"/>
              <a:t>G</a:t>
            </a:r>
            <a:r>
              <a:rPr lang="zh-CN" altLang="en-US" dirty="0"/>
              <a:t>相关的两个函数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自顶向下分析过程中，用这两个函数可以根据下一个输入符号选择应该哪个产生式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恐慌模式错误分析中，由</a:t>
            </a:r>
            <a:r>
              <a:rPr lang="en-US" altLang="zh-CN" i="1" dirty="0"/>
              <a:t>FOLLOW</a:t>
            </a:r>
            <a:r>
              <a:rPr lang="zh-CN" altLang="en-US" dirty="0"/>
              <a:t>产生的词法单元集合可以作为同步词法单元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4105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i="1" dirty="0"/>
              <a:t>FIRST(α)</a:t>
            </a:r>
            <a:r>
              <a:rPr lang="zh-CN" altLang="en-US" dirty="0"/>
              <a:t>的定义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可以从任意文法符号串</a:t>
            </a:r>
            <a:r>
              <a:rPr lang="en-US" altLang="zh-CN" dirty="0"/>
              <a:t>α</a:t>
            </a:r>
            <a:r>
              <a:rPr lang="zh-CN" altLang="en-US" dirty="0"/>
              <a:t>推导得到的串的</a:t>
            </a:r>
            <a:r>
              <a:rPr lang="zh-CN" altLang="en-US" dirty="0">
                <a:solidFill>
                  <a:srgbClr val="FF0000"/>
                </a:solidFill>
              </a:rPr>
              <a:t>首终结符号</a:t>
            </a:r>
            <a:r>
              <a:rPr lang="zh-CN" altLang="en-US" dirty="0"/>
              <a:t>集合</a:t>
            </a:r>
            <a:endParaRPr lang="en-US" altLang="zh-CN" dirty="0"/>
          </a:p>
          <a:p>
            <a:pPr lvl="1">
              <a:spcBef>
                <a:spcPct val="0"/>
              </a:spcBef>
              <a:defRPr/>
            </a:pPr>
            <a:r>
              <a:rPr lang="zh-CN" altLang="en-US" dirty="0"/>
              <a:t>如果</a:t>
            </a:r>
            <a:r>
              <a:rPr lang="en-US" altLang="zh-CN" dirty="0"/>
              <a:t>α</a:t>
            </a:r>
            <a:r>
              <a:rPr lang="en-US" altLang="zh-CN" dirty="0">
                <a:sym typeface="Symbol" pitchFamily="18" charset="2"/>
              </a:rPr>
              <a:t>*</a:t>
            </a:r>
            <a:r>
              <a:rPr lang="el-GR" altLang="zh-CN" dirty="0">
                <a:sym typeface="Symbol" pitchFamily="18" charset="2"/>
              </a:rPr>
              <a:t>ε</a:t>
            </a:r>
            <a:r>
              <a:rPr lang="zh-CN" altLang="en-US" dirty="0">
                <a:sym typeface="Symbol" pitchFamily="18" charset="2"/>
              </a:rPr>
              <a:t>，那么</a:t>
            </a:r>
            <a:r>
              <a:rPr lang="el-GR" altLang="zh-CN" dirty="0">
                <a:sym typeface="Symbol" pitchFamily="18" charset="2"/>
              </a:rPr>
              <a:t>ε</a:t>
            </a:r>
            <a:r>
              <a:rPr lang="zh-CN" altLang="en-US" dirty="0">
                <a:sym typeface="Symbol" pitchFamily="18" charset="2"/>
              </a:rPr>
              <a:t>也在</a:t>
            </a:r>
            <a:r>
              <a:rPr lang="en-US" altLang="zh-CN" i="1" dirty="0"/>
              <a:t>FIRST(α)</a:t>
            </a:r>
            <a:r>
              <a:rPr lang="zh-CN" altLang="en-US" dirty="0">
                <a:sym typeface="Symbol" pitchFamily="18" charset="2"/>
              </a:rPr>
              <a:t>中</a:t>
            </a:r>
            <a:endParaRPr lang="en-US" altLang="zh-CN" dirty="0">
              <a:sym typeface="Symbol" pitchFamily="18" charset="2"/>
            </a:endParaRPr>
          </a:p>
          <a:p>
            <a:pPr lvl="2">
              <a:defRPr/>
            </a:pPr>
            <a:r>
              <a:rPr lang="zh-CN" altLang="en-US" dirty="0">
                <a:sym typeface="Symbol" pitchFamily="18" charset="2"/>
              </a:rPr>
              <a:t>例：</a:t>
            </a:r>
            <a:r>
              <a:rPr lang="en-US" altLang="zh-CN" i="1" dirty="0">
                <a:sym typeface="Symbol" pitchFamily="18" charset="2"/>
              </a:rPr>
              <a:t>c</a:t>
            </a:r>
            <a:r>
              <a:rPr lang="zh-CN" altLang="en-US" dirty="0">
                <a:sym typeface="Symbol" pitchFamily="18" charset="2"/>
              </a:rPr>
              <a:t>在</a:t>
            </a:r>
            <a:r>
              <a:rPr lang="en-US" altLang="zh-CN" i="1" dirty="0">
                <a:sym typeface="Symbol" pitchFamily="18" charset="2"/>
              </a:rPr>
              <a:t>FIRST(A)</a:t>
            </a:r>
            <a:r>
              <a:rPr lang="zh-CN" altLang="en-US" dirty="0">
                <a:sym typeface="Symbol" pitchFamily="18" charset="2"/>
              </a:rPr>
              <a:t>中</a:t>
            </a:r>
            <a:endParaRPr lang="en-US" altLang="zh-CN" dirty="0">
              <a:sym typeface="Symbol" pitchFamily="18" charset="2"/>
            </a:endParaRPr>
          </a:p>
          <a:p>
            <a:pPr lvl="2">
              <a:defRPr/>
            </a:pPr>
            <a:endParaRPr lang="en-US" altLang="zh-CN" dirty="0">
              <a:sym typeface="Symbol" pitchFamily="18" charset="2"/>
            </a:endParaRPr>
          </a:p>
          <a:p>
            <a:pPr lvl="2">
              <a:defRPr/>
            </a:pPr>
            <a:endParaRPr lang="en-US" altLang="zh-CN" dirty="0">
              <a:sym typeface="Symbol" pitchFamily="18" charset="2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CN" i="1" dirty="0"/>
              <a:t>FIRST</a:t>
            </a:r>
            <a:r>
              <a:rPr lang="zh-CN" altLang="en-US" dirty="0"/>
              <a:t>在分析中的使用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考虑</a:t>
            </a:r>
            <a:r>
              <a:rPr lang="en-US" altLang="zh-CN" i="1" dirty="0"/>
              <a:t>A</a:t>
            </a:r>
            <a:r>
              <a:rPr lang="zh-CN" altLang="en-US" dirty="0"/>
              <a:t>有两个产生式</a:t>
            </a:r>
            <a:r>
              <a:rPr lang="en-US" altLang="zh-CN" i="1" dirty="0"/>
              <a:t>A→</a:t>
            </a:r>
            <a:r>
              <a:rPr lang="el-GR" altLang="zh-CN" i="1" dirty="0"/>
              <a:t>α</a:t>
            </a:r>
            <a:r>
              <a:rPr lang="en-US" altLang="zh-CN" i="1" dirty="0"/>
              <a:t>|</a:t>
            </a:r>
            <a:r>
              <a:rPr lang="el-GR" altLang="zh-CN" i="1" dirty="0"/>
              <a:t>β</a:t>
            </a:r>
            <a:r>
              <a:rPr lang="zh-CN" altLang="en-US" dirty="0"/>
              <a:t>，</a:t>
            </a:r>
            <a:r>
              <a:rPr lang="en-US" altLang="zh-CN" i="1" dirty="0"/>
              <a:t>FIRST(</a:t>
            </a:r>
            <a:r>
              <a:rPr lang="el-GR" altLang="zh-CN" dirty="0"/>
              <a:t>α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FIRST(</a:t>
            </a:r>
            <a:r>
              <a:rPr lang="el-GR" altLang="zh-CN" dirty="0"/>
              <a:t>β</a:t>
            </a:r>
            <a:r>
              <a:rPr lang="en-US" altLang="zh-CN" dirty="0"/>
              <a:t>)</a:t>
            </a:r>
            <a:r>
              <a:rPr lang="zh-CN" altLang="en-US" dirty="0"/>
              <a:t>不相交；那么只需要查看下一个输入符号</a:t>
            </a:r>
            <a:r>
              <a:rPr lang="en-US" altLang="zh-CN" i="1" dirty="0"/>
              <a:t>a</a:t>
            </a:r>
            <a:r>
              <a:rPr lang="zh-CN" altLang="en-US" dirty="0"/>
              <a:t>，就可以在这两个</a:t>
            </a:r>
            <a:r>
              <a:rPr lang="en-US" altLang="zh-CN" i="1" dirty="0"/>
              <a:t>A</a:t>
            </a:r>
            <a:r>
              <a:rPr lang="zh-CN" altLang="en-US" dirty="0"/>
              <a:t>产生式中进行选择：如果</a:t>
            </a:r>
            <a:r>
              <a:rPr lang="en-US" altLang="zh-CN" i="1" dirty="0"/>
              <a:t>a</a:t>
            </a:r>
            <a:r>
              <a:rPr lang="zh-CN" altLang="en-US" dirty="0"/>
              <a:t>出现在</a:t>
            </a:r>
            <a:r>
              <a:rPr lang="en-US" altLang="zh-CN" i="1" dirty="0"/>
              <a:t>FIRST(</a:t>
            </a:r>
            <a:r>
              <a:rPr lang="el-GR" altLang="zh-CN" dirty="0"/>
              <a:t>α</a:t>
            </a:r>
            <a:r>
              <a:rPr lang="en-US" altLang="zh-CN" dirty="0"/>
              <a:t>)</a:t>
            </a:r>
            <a:r>
              <a:rPr lang="zh-CN" altLang="en-US" dirty="0"/>
              <a:t>中，则选择产生式</a:t>
            </a:r>
            <a:r>
              <a:rPr lang="en-US" altLang="zh-CN" i="1" dirty="0"/>
              <a:t>A→α</a:t>
            </a:r>
            <a:r>
              <a:rPr lang="zh-CN" altLang="en-US" dirty="0">
                <a:latin typeface="Courier New" pitchFamily="49" charset="0"/>
                <a:cs typeface="Courier New" pitchFamily="49" charset="0"/>
              </a:rPr>
              <a:t>；如果</a:t>
            </a:r>
            <a:r>
              <a:rPr lang="en-US" altLang="zh-CN" i="1" dirty="0"/>
              <a:t>a</a:t>
            </a:r>
            <a:r>
              <a:rPr lang="zh-CN" altLang="en-US" dirty="0"/>
              <a:t>出现在</a:t>
            </a:r>
            <a:r>
              <a:rPr lang="en-US" altLang="zh-CN" i="1" dirty="0"/>
              <a:t>FIRST(β</a:t>
            </a:r>
            <a:r>
              <a:rPr lang="en-US" altLang="zh-CN" dirty="0"/>
              <a:t>)</a:t>
            </a:r>
            <a:r>
              <a:rPr lang="zh-CN" altLang="en-US" dirty="0"/>
              <a:t>中，则选择产生式</a:t>
            </a:r>
            <a:r>
              <a:rPr lang="en-US" altLang="zh-CN" i="1" dirty="0"/>
              <a:t>A→β</a:t>
            </a:r>
            <a:r>
              <a:rPr lang="zh-CN" altLang="en-US" i="1" dirty="0"/>
              <a:t>；</a:t>
            </a:r>
            <a:r>
              <a:rPr lang="zh-CN" altLang="en-US" dirty="0"/>
              <a:t>否则</a:t>
            </a:r>
            <a:r>
              <a:rPr lang="en-US" altLang="zh-CN" i="1" dirty="0"/>
              <a:t>a</a:t>
            </a:r>
            <a:r>
              <a:rPr lang="zh-CN" altLang="en-US" dirty="0"/>
              <a:t>在此出现是语法错误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9CABE-5A73-4F6E-B5DB-972D106D0287}" type="slidenum">
              <a:rPr lang="zh-CN" altLang="en-US" smtClean="0"/>
              <a:pPr>
                <a:defRPr/>
              </a:pPr>
              <a:t>71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1" y="2362200"/>
            <a:ext cx="3581400" cy="19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90925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</a:t>
            </a:r>
            <a:r>
              <a:rPr lang="en-US" altLang="zh-CN"/>
              <a:t>FIRST</a:t>
            </a:r>
            <a:r>
              <a:rPr lang="zh-CN" altLang="en-US"/>
              <a:t>集合</a:t>
            </a:r>
          </a:p>
        </p:txBody>
      </p:sp>
      <p:sp>
        <p:nvSpPr>
          <p:cNvPr id="78851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计算文法符号</a:t>
            </a:r>
            <a:r>
              <a:rPr lang="en-US" altLang="zh-CN" i="1"/>
              <a:t>X</a:t>
            </a:r>
            <a:r>
              <a:rPr lang="zh-CN" altLang="en-US"/>
              <a:t>的</a:t>
            </a:r>
            <a:r>
              <a:rPr lang="en-US" altLang="zh-CN" i="1"/>
              <a:t>FIRST(X)</a:t>
            </a:r>
            <a:endParaRPr lang="zh-CN" altLang="en-US" i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8B1903-DBA4-4A35-8B8C-39F2FD66B1DB}" type="slidenum">
              <a:rPr lang="zh-CN" altLang="en-US" smtClean="0"/>
              <a:pPr>
                <a:defRPr/>
              </a:pPr>
              <a:t>72</a:t>
            </a:fld>
            <a:endParaRPr lang="en-US" altLang="zh-CN"/>
          </a:p>
        </p:txBody>
      </p:sp>
      <p:pic>
        <p:nvPicPr>
          <p:cNvPr id="870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2133600"/>
            <a:ext cx="8991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70852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</a:t>
            </a:r>
            <a:r>
              <a:rPr lang="en-US" altLang="zh-CN"/>
              <a:t>FIRST</a:t>
            </a:r>
            <a:r>
              <a:rPr lang="zh-CN" altLang="en-US"/>
              <a:t>集合</a:t>
            </a:r>
          </a:p>
        </p:txBody>
      </p:sp>
      <p:sp>
        <p:nvSpPr>
          <p:cNvPr id="79875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9144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对任意串</a:t>
            </a:r>
            <a:r>
              <a:rPr lang="en-US" altLang="zh-CN" i="1"/>
              <a:t>α= X</a:t>
            </a:r>
            <a:r>
              <a:rPr lang="en-US" altLang="zh-CN" i="1" baseline="-25000"/>
              <a:t>1</a:t>
            </a:r>
            <a:r>
              <a:rPr lang="en-US" altLang="zh-CN" i="1"/>
              <a:t>X</a:t>
            </a:r>
            <a:r>
              <a:rPr lang="en-US" altLang="zh-CN" i="1" baseline="-25000"/>
              <a:t>2</a:t>
            </a:r>
            <a:r>
              <a:rPr lang="en-US" altLang="zh-CN" i="1"/>
              <a:t>...X</a:t>
            </a:r>
            <a:r>
              <a:rPr lang="en-US" altLang="zh-CN" i="1" baseline="-25000"/>
              <a:t>n</a:t>
            </a:r>
            <a:r>
              <a:rPr lang="zh-CN" altLang="en-US" i="1"/>
              <a:t>，</a:t>
            </a:r>
            <a:r>
              <a:rPr lang="en-US" altLang="zh-CN" i="1"/>
              <a:t> </a:t>
            </a:r>
            <a:r>
              <a:rPr lang="zh-CN" altLang="en-US"/>
              <a:t>计算</a:t>
            </a:r>
            <a:r>
              <a:rPr lang="en-US" altLang="zh-CN" i="1"/>
              <a:t>FIRST(α)</a:t>
            </a:r>
            <a:endParaRPr lang="zh-CN" altLang="en-US" i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C907F-14CC-4873-BBAB-552A7C35F3C3}" type="slidenum">
              <a:rPr lang="zh-CN" altLang="en-US" smtClean="0"/>
              <a:pPr>
                <a:defRPr/>
              </a:pPr>
              <a:t>73</a:t>
            </a:fld>
            <a:endParaRPr lang="en-US" altLang="zh-CN"/>
          </a:p>
        </p:txBody>
      </p:sp>
      <p:pic>
        <p:nvPicPr>
          <p:cNvPr id="880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09800"/>
            <a:ext cx="7239000" cy="312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7008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FOLLOW</a:t>
            </a:r>
            <a:endParaRPr lang="zh-CN" altLang="en-US" dirty="0"/>
          </a:p>
        </p:txBody>
      </p:sp>
      <p:sp>
        <p:nvSpPr>
          <p:cNvPr id="77828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077200" cy="5257800"/>
          </a:xfrm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zh-CN" i="1" dirty="0"/>
              <a:t>FOLLOW(A)</a:t>
            </a:r>
            <a:r>
              <a:rPr lang="zh-CN" altLang="en-US" dirty="0"/>
              <a:t>的定义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对非终结符</a:t>
            </a:r>
            <a:r>
              <a:rPr lang="en-US" altLang="zh-CN" i="1" dirty="0"/>
              <a:t>A</a:t>
            </a:r>
            <a:r>
              <a:rPr lang="zh-CN" altLang="en-US" dirty="0"/>
              <a:t>，</a:t>
            </a:r>
            <a:r>
              <a:rPr lang="en-US" altLang="zh-CN" i="1" dirty="0"/>
              <a:t>FOLLOW(A)</a:t>
            </a:r>
            <a:r>
              <a:rPr lang="zh-CN" altLang="en-US" dirty="0"/>
              <a:t>被定义为可能在某个句型中紧跟在</a:t>
            </a:r>
            <a:r>
              <a:rPr lang="en-US" altLang="zh-CN" i="1" dirty="0"/>
              <a:t>A</a:t>
            </a:r>
            <a:r>
              <a:rPr lang="zh-CN" altLang="en-US" dirty="0"/>
              <a:t>右边的</a:t>
            </a:r>
            <a:r>
              <a:rPr lang="zh-CN" altLang="en-US" dirty="0">
                <a:solidFill>
                  <a:srgbClr val="FF0000"/>
                </a:solidFill>
              </a:rPr>
              <a:t>终结符号</a:t>
            </a:r>
            <a:r>
              <a:rPr lang="zh-CN" altLang="en-US" dirty="0"/>
              <a:t>的集合</a:t>
            </a:r>
            <a:endParaRPr lang="en-US" altLang="zh-CN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/>
              <a:t>如果</a:t>
            </a:r>
            <a:r>
              <a:rPr lang="en-US" altLang="zh-CN" i="1" dirty="0"/>
              <a:t>A</a:t>
            </a:r>
            <a:r>
              <a:rPr lang="zh-CN" altLang="en-US" dirty="0"/>
              <a:t>是某些句型最右部的符号，</a:t>
            </a:r>
            <a:endParaRPr lang="en-US" altLang="zh-CN" dirty="0"/>
          </a:p>
          <a:p>
            <a:pPr lvl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zh-CN" altLang="en-US" dirty="0"/>
              <a:t>那么</a:t>
            </a:r>
            <a:r>
              <a:rPr lang="en-US" altLang="zh-CN" i="1" dirty="0"/>
              <a:t>$</a:t>
            </a:r>
            <a:r>
              <a:rPr lang="zh-CN" altLang="en-US" dirty="0"/>
              <a:t>也在</a:t>
            </a:r>
            <a:r>
              <a:rPr lang="en-US" altLang="zh-CN" i="1" dirty="0"/>
              <a:t>FOLLOW(A)</a:t>
            </a:r>
            <a:r>
              <a:rPr lang="zh-CN" altLang="en-US" dirty="0"/>
              <a:t>中</a:t>
            </a:r>
            <a:endParaRPr lang="en-US" altLang="zh-CN" dirty="0"/>
          </a:p>
          <a:p>
            <a:pPr lvl="2">
              <a:lnSpc>
                <a:spcPct val="110000"/>
              </a:lnSpc>
              <a:defRPr/>
            </a:pPr>
            <a:r>
              <a:rPr lang="zh-CN" altLang="en-US" dirty="0">
                <a:sym typeface="Symbol" pitchFamily="18" charset="2"/>
              </a:rPr>
              <a:t>例：</a:t>
            </a:r>
            <a:r>
              <a:rPr lang="en-US" altLang="zh-CN" i="1" dirty="0">
                <a:sym typeface="Symbol" pitchFamily="18" charset="2"/>
              </a:rPr>
              <a:t>a</a:t>
            </a:r>
            <a:r>
              <a:rPr lang="zh-CN" altLang="en-US" dirty="0">
                <a:sym typeface="Symbol" pitchFamily="18" charset="2"/>
              </a:rPr>
              <a:t>在</a:t>
            </a:r>
            <a:r>
              <a:rPr lang="en-US" altLang="zh-CN" i="1" dirty="0">
                <a:sym typeface="Symbol" pitchFamily="18" charset="2"/>
              </a:rPr>
              <a:t>FOLLOW(A)</a:t>
            </a:r>
            <a:r>
              <a:rPr lang="zh-CN" altLang="en-US" dirty="0">
                <a:sym typeface="Symbol" pitchFamily="18" charset="2"/>
              </a:rPr>
              <a:t>中</a:t>
            </a:r>
            <a:endParaRPr lang="en-US" altLang="zh-CN" dirty="0">
              <a:sym typeface="Symbol" pitchFamily="18" charset="2"/>
            </a:endParaRPr>
          </a:p>
          <a:p>
            <a:pPr lvl="2">
              <a:lnSpc>
                <a:spcPct val="110000"/>
              </a:lnSpc>
              <a:defRPr/>
            </a:pP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4343400"/>
            <a:ext cx="3581400" cy="19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9922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</a:t>
            </a:r>
            <a:r>
              <a:rPr lang="en-US" altLang="zh-CN"/>
              <a:t>FOLLOW</a:t>
            </a:r>
            <a:r>
              <a:rPr lang="zh-CN" altLang="en-US"/>
              <a:t>集合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9F90D2-E33E-4A43-98C8-AC99B7B59990}" type="slidenum">
              <a:rPr lang="zh-CN" altLang="en-US" smtClean="0"/>
              <a:pPr>
                <a:defRPr/>
              </a:pPr>
              <a:t>75</a:t>
            </a:fld>
            <a:endParaRPr lang="en-US" altLang="zh-CN"/>
          </a:p>
        </p:txBody>
      </p:sp>
      <p:pic>
        <p:nvPicPr>
          <p:cNvPr id="8909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8305800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6172200"/>
            <a:ext cx="2535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4191000"/>
            <a:ext cx="21621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5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5257800"/>
            <a:ext cx="27400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6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4267200"/>
            <a:ext cx="2362200" cy="183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02890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……FIRST</a:t>
            </a:r>
            <a:r>
              <a:rPr lang="zh-CN" altLang="en-US"/>
              <a:t>和</a:t>
            </a:r>
            <a:r>
              <a:rPr lang="en-US" altLang="zh-CN"/>
              <a:t>FOLLOW</a:t>
            </a:r>
            <a:endParaRPr lang="zh-CN" altLang="en-US"/>
          </a:p>
        </p:txBody>
      </p:sp>
      <p:sp>
        <p:nvSpPr>
          <p:cNvPr id="90115" name="内容占位符 7"/>
          <p:cNvSpPr>
            <a:spLocks noGrp="1"/>
          </p:cNvSpPr>
          <p:nvPr>
            <p:ph idx="1"/>
          </p:nvPr>
        </p:nvSpPr>
        <p:spPr>
          <a:xfrm>
            <a:off x="457200" y="1371600"/>
            <a:ext cx="7924800" cy="50927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dirty="0">
                <a:cs typeface="Times New Roman" pitchFamily="18" charset="0"/>
              </a:rPr>
              <a:t>例：对</a:t>
            </a:r>
            <a:r>
              <a:rPr lang="en-US" altLang="zh-CN" i="1" dirty="0">
                <a:cs typeface="Times New Roman" pitchFamily="18" charset="0"/>
                <a:sym typeface="Symbol" pitchFamily="18" charset="2"/>
              </a:rPr>
              <a:t>XV</a:t>
            </a:r>
            <a:r>
              <a:rPr lang="en-US" altLang="zh-CN" i="1" baseline="-25000" dirty="0"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i="1" dirty="0">
                <a:cs typeface="Times New Roman" pitchFamily="18" charset="0"/>
                <a:sym typeface="Symbol" pitchFamily="18" charset="2"/>
              </a:rPr>
              <a:t>, </a:t>
            </a:r>
            <a:r>
              <a:rPr lang="zh-CN" altLang="en-US" i="1" dirty="0">
                <a:cs typeface="Times New Roman" pitchFamily="18" charset="0"/>
                <a:sym typeface="Symbol" pitchFamily="18" charset="2"/>
              </a:rPr>
              <a:t>构造</a:t>
            </a:r>
            <a:r>
              <a:rPr lang="en-US" altLang="zh-CN" i="1" dirty="0">
                <a:cs typeface="Times New Roman" pitchFamily="18" charset="0"/>
                <a:sym typeface="Symbol" pitchFamily="18" charset="2"/>
              </a:rPr>
              <a:t>FIRST(X)</a:t>
            </a:r>
            <a:r>
              <a:rPr lang="zh-CN" altLang="en-US" i="1" dirty="0">
                <a:cs typeface="Times New Roman" pitchFamily="18" charset="0"/>
                <a:sym typeface="Symbol" pitchFamily="18" charset="2"/>
              </a:rPr>
              <a:t>和</a:t>
            </a:r>
            <a:r>
              <a:rPr lang="en-US" altLang="zh-CN" i="1" dirty="0">
                <a:cs typeface="Times New Roman" pitchFamily="18" charset="0"/>
                <a:sym typeface="Symbol" pitchFamily="18" charset="2"/>
              </a:rPr>
              <a:t>FOLLOW(X)</a:t>
            </a:r>
            <a:r>
              <a:rPr lang="en-US" altLang="zh-CN" i="1" dirty="0">
                <a:cs typeface="Times New Roman" pitchFamily="18" charset="0"/>
              </a:rPr>
              <a:t> 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en-US" altLang="zh-CN" sz="1800" i="1" dirty="0">
                <a:cs typeface="Times New Roman" pitchFamily="18" charset="0"/>
              </a:rPr>
              <a:t>	</a:t>
            </a:r>
            <a:r>
              <a:rPr lang="en-US" altLang="zh-CN" sz="2000" i="1" dirty="0">
                <a:cs typeface="Times New Roman" pitchFamily="18" charset="0"/>
              </a:rPr>
              <a:t>FIRST(E) = {(,id}		 FIRST(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TE</a:t>
            </a:r>
            <a:r>
              <a:rPr lang="en-US" altLang="zh-CN" sz="2000" i="1" dirty="0">
                <a:cs typeface="Times New Roman" pitchFamily="18" charset="0"/>
              </a:rPr>
              <a:t>) = {(,id}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en-US" altLang="zh-CN" sz="2000" i="1" dirty="0">
                <a:cs typeface="Times New Roman" pitchFamily="18" charset="0"/>
              </a:rPr>
              <a:t>	FIRST(E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</a:t>
            </a:r>
            <a:r>
              <a:rPr lang="en-US" altLang="zh-CN" sz="2000" i="1" dirty="0">
                <a:cs typeface="Times New Roman" pitchFamily="18" charset="0"/>
              </a:rPr>
              <a:t>) = {+,</a:t>
            </a:r>
            <a:r>
              <a:rPr lang="en-US" altLang="zh-CN" sz="2000" i="1" dirty="0">
                <a:ea typeface="华文新魏" pitchFamily="2" charset="-122"/>
                <a:sym typeface="Symbol" pitchFamily="18" charset="2"/>
              </a:rPr>
              <a:t> </a:t>
            </a:r>
            <a:r>
              <a:rPr lang="en-US" altLang="zh-CN" sz="2000" i="1" dirty="0">
                <a:cs typeface="Times New Roman" pitchFamily="18" charset="0"/>
              </a:rPr>
              <a:t>}		 FIRST(+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TE</a:t>
            </a:r>
            <a:r>
              <a:rPr lang="en-US" altLang="zh-CN" sz="2000" i="1" dirty="0">
                <a:cs typeface="Times New Roman" pitchFamily="18" charset="0"/>
              </a:rPr>
              <a:t>) = {+}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en-US" altLang="zh-CN" sz="2000" i="1" dirty="0">
                <a:cs typeface="Times New Roman" pitchFamily="18" charset="0"/>
              </a:rPr>
              <a:t>	FIRST(T) = {(,id}		 FIRST(F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T</a:t>
            </a:r>
            <a:r>
              <a:rPr lang="en-US" altLang="zh-CN" sz="2000" i="1" dirty="0">
                <a:cs typeface="Times New Roman" pitchFamily="18" charset="0"/>
              </a:rPr>
              <a:t>) = {(,id}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en-US" altLang="zh-CN" sz="2000" i="1" dirty="0">
                <a:cs typeface="Times New Roman" pitchFamily="18" charset="0"/>
              </a:rPr>
              <a:t>	FIRST(T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</a:t>
            </a:r>
            <a:r>
              <a:rPr lang="en-US" altLang="zh-CN" sz="2000" i="1" dirty="0">
                <a:cs typeface="Times New Roman" pitchFamily="18" charset="0"/>
              </a:rPr>
              <a:t>) = {*,</a:t>
            </a:r>
            <a:r>
              <a:rPr lang="en-US" altLang="zh-CN" sz="2000" i="1" dirty="0">
                <a:ea typeface="华文新魏" pitchFamily="2" charset="-122"/>
                <a:sym typeface="Symbol" pitchFamily="18" charset="2"/>
              </a:rPr>
              <a:t> </a:t>
            </a:r>
            <a:r>
              <a:rPr lang="en-US" altLang="zh-CN" sz="2000" i="1" dirty="0">
                <a:cs typeface="Times New Roman" pitchFamily="18" charset="0"/>
              </a:rPr>
              <a:t>}		 FIRST(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</a:t>
            </a:r>
            <a:r>
              <a:rPr lang="en-US" altLang="zh-CN" sz="2000" i="1" dirty="0">
                <a:cs typeface="Times New Roman" pitchFamily="18" charset="0"/>
              </a:rPr>
              <a:t>F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T</a:t>
            </a:r>
            <a:r>
              <a:rPr lang="en-US" altLang="zh-CN" sz="2000" i="1" dirty="0">
                <a:cs typeface="Times New Roman" pitchFamily="18" charset="0"/>
              </a:rPr>
              <a:t>) = {*}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en-US" altLang="zh-CN" sz="2000" i="1" dirty="0">
                <a:cs typeface="Times New Roman" pitchFamily="18" charset="0"/>
              </a:rPr>
              <a:t>	FIRST(F) = {(,id}		 FIRST(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(E)</a:t>
            </a:r>
            <a:r>
              <a:rPr lang="en-US" altLang="zh-CN" sz="2000" i="1" dirty="0">
                <a:cs typeface="Times New Roman" pitchFamily="18" charset="0"/>
              </a:rPr>
              <a:t>) = {(}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en-US" altLang="zh-CN" sz="2000" i="1" dirty="0">
                <a:cs typeface="Times New Roman" pitchFamily="18" charset="0"/>
              </a:rPr>
              <a:t>                                                   FIRST(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</a:t>
            </a:r>
            <a:r>
              <a:rPr lang="en-US" altLang="zh-CN" sz="2000" i="1" dirty="0">
                <a:cs typeface="Times New Roman" pitchFamily="18" charset="0"/>
              </a:rPr>
              <a:t>) = {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}</a:t>
            </a:r>
            <a:endParaRPr lang="en-US" altLang="zh-CN" sz="2000" i="1" dirty="0">
              <a:cs typeface="Times New Roman" pitchFamily="18" charset="0"/>
            </a:endParaRP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en-US" altLang="zh-CN" sz="2000" i="1" dirty="0">
                <a:cs typeface="Times New Roman" pitchFamily="18" charset="0"/>
              </a:rPr>
              <a:t>	FOLLOW(E) = {$,)}</a:t>
            </a:r>
            <a:endParaRPr lang="zh-CN" altLang="en-US" sz="2000" i="1" dirty="0">
              <a:cs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zh-CN" altLang="en-US" sz="2000" i="1" dirty="0">
                <a:cs typeface="Times New Roman" pitchFamily="18" charset="0"/>
              </a:rPr>
              <a:t>	</a:t>
            </a:r>
            <a:r>
              <a:rPr lang="en-US" altLang="zh-CN" sz="2000" i="1" dirty="0">
                <a:cs typeface="Times New Roman" pitchFamily="18" charset="0"/>
              </a:rPr>
              <a:t>FOLLOW(E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</a:t>
            </a:r>
            <a:r>
              <a:rPr lang="en-US" altLang="zh-CN" sz="2000" i="1" dirty="0">
                <a:cs typeface="Times New Roman" pitchFamily="18" charset="0"/>
              </a:rPr>
              <a:t>) = {$,)}	</a:t>
            </a:r>
            <a:r>
              <a:rPr lang="zh-CN" altLang="en-US" sz="2000" i="1" dirty="0">
                <a:cs typeface="Times New Roman" pitchFamily="18" charset="0"/>
              </a:rPr>
              <a:t> 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zh-CN" altLang="en-US" sz="2000" i="1" dirty="0">
                <a:cs typeface="Times New Roman" pitchFamily="18" charset="0"/>
              </a:rPr>
              <a:t>	</a:t>
            </a:r>
            <a:r>
              <a:rPr lang="en-US" altLang="zh-CN" sz="2000" i="1" dirty="0">
                <a:cs typeface="Times New Roman" pitchFamily="18" charset="0"/>
              </a:rPr>
              <a:t>FOLLOW(T) = {+, $,)} 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en-US" altLang="zh-CN" sz="2000" i="1" dirty="0">
                <a:cs typeface="Times New Roman" pitchFamily="18" charset="0"/>
              </a:rPr>
              <a:t>	FOLLOW(T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</a:t>
            </a:r>
            <a:r>
              <a:rPr lang="en-US" altLang="zh-CN" sz="2000" i="1" dirty="0">
                <a:cs typeface="Times New Roman" pitchFamily="18" charset="0"/>
              </a:rPr>
              <a:t>) = {+, $,)} 			</a:t>
            </a:r>
            <a:endParaRPr lang="zh-CN" altLang="en-US" sz="2000" i="1" dirty="0">
              <a:cs typeface="Times New Roman" pitchFamily="18" charset="0"/>
            </a:endParaRP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zh-CN" altLang="en-US" sz="2000" i="1" dirty="0">
                <a:cs typeface="Times New Roman" pitchFamily="18" charset="0"/>
              </a:rPr>
              <a:t>	</a:t>
            </a:r>
            <a:r>
              <a:rPr lang="en-US" altLang="zh-CN" sz="2000" i="1" dirty="0">
                <a:cs typeface="Times New Roman" pitchFamily="18" charset="0"/>
              </a:rPr>
              <a:t>FOLLOW(F) = {*, +, $,)} </a:t>
            </a:r>
          </a:p>
          <a:p>
            <a:pPr eaLnBrk="1" hangingPunct="1">
              <a:lnSpc>
                <a:spcPct val="110000"/>
              </a:lnSpc>
            </a:pPr>
            <a:endParaRPr lang="zh-CN" altLang="en-US" sz="1800" dirty="0"/>
          </a:p>
        </p:txBody>
      </p:sp>
      <p:sp>
        <p:nvSpPr>
          <p:cNvPr id="52230" name="Text Box 4"/>
          <p:cNvSpPr txBox="1">
            <a:spLocks noChangeArrowheads="1"/>
          </p:cNvSpPr>
          <p:nvPr/>
        </p:nvSpPr>
        <p:spPr bwMode="auto">
          <a:xfrm>
            <a:off x="6477000" y="3657600"/>
            <a:ext cx="2133600" cy="2862263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itchFamily="18" charset="0"/>
                <a:ea typeface="华文新魏" pitchFamily="2" charset="-122"/>
              </a:rPr>
              <a:t>E </a:t>
            </a: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 TE      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E  + TE | 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T  FT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T   FT | 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F  (E) | </a:t>
            </a:r>
            <a:r>
              <a:rPr lang="en-US" altLang="zh-CN" sz="2400" b="1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id</a:t>
            </a: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</a:t>
            </a:r>
            <a:endParaRPr lang="en-US" altLang="zh-CN" sz="2400" i="1" dirty="0">
              <a:latin typeface="Times New Roman" pitchFamily="18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9986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……FIRST</a:t>
            </a:r>
            <a:r>
              <a:rPr lang="zh-CN" altLang="en-US"/>
              <a:t>和</a:t>
            </a:r>
            <a:r>
              <a:rPr lang="en-US" altLang="zh-CN"/>
              <a:t>FOLLOW</a:t>
            </a:r>
            <a:endParaRPr lang="zh-CN" altLang="en-US"/>
          </a:p>
        </p:txBody>
      </p:sp>
      <p:sp>
        <p:nvSpPr>
          <p:cNvPr id="91139" name="内容占位符 7"/>
          <p:cNvSpPr>
            <a:spLocks noGrp="1"/>
          </p:cNvSpPr>
          <p:nvPr>
            <p:ph idx="1"/>
          </p:nvPr>
        </p:nvSpPr>
        <p:spPr>
          <a:xfrm>
            <a:off x="457200" y="1371600"/>
            <a:ext cx="7924800" cy="609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>
                <a:cs typeface="Times New Roman" pitchFamily="18" charset="0"/>
              </a:rPr>
              <a:t>例：对</a:t>
            </a:r>
            <a:r>
              <a:rPr lang="en-US" altLang="zh-CN" i="1">
                <a:cs typeface="Times New Roman" pitchFamily="18" charset="0"/>
                <a:sym typeface="Symbol" pitchFamily="18" charset="2"/>
              </a:rPr>
              <a:t>XV</a:t>
            </a:r>
            <a:r>
              <a:rPr lang="en-US" altLang="zh-CN" i="1" baseline="-25000"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i="1">
                <a:cs typeface="Times New Roman" pitchFamily="18" charset="0"/>
                <a:sym typeface="Symbol" pitchFamily="18" charset="2"/>
              </a:rPr>
              <a:t>, </a:t>
            </a:r>
            <a:r>
              <a:rPr lang="zh-CN" altLang="en-US" i="1">
                <a:cs typeface="Times New Roman" pitchFamily="18" charset="0"/>
                <a:sym typeface="Symbol" pitchFamily="18" charset="2"/>
              </a:rPr>
              <a:t>构造</a:t>
            </a:r>
            <a:r>
              <a:rPr lang="en-US" altLang="zh-CN" i="1">
                <a:cs typeface="Times New Roman" pitchFamily="18" charset="0"/>
                <a:sym typeface="Symbol" pitchFamily="18" charset="2"/>
              </a:rPr>
              <a:t>FIRST(X)</a:t>
            </a:r>
            <a:r>
              <a:rPr lang="zh-CN" altLang="en-US" i="1">
                <a:cs typeface="Times New Roman" pitchFamily="18" charset="0"/>
                <a:sym typeface="Symbol" pitchFamily="18" charset="2"/>
              </a:rPr>
              <a:t>和</a:t>
            </a:r>
            <a:r>
              <a:rPr lang="en-US" altLang="zh-CN" i="1">
                <a:cs typeface="Times New Roman" pitchFamily="18" charset="0"/>
                <a:sym typeface="Symbol" pitchFamily="18" charset="2"/>
              </a:rPr>
              <a:t>FOLLOW(X)</a:t>
            </a:r>
            <a:r>
              <a:rPr lang="en-US" altLang="zh-CN" i="1"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110000"/>
              </a:lnSpc>
            </a:pPr>
            <a:endParaRPr lang="zh-CN" altLang="en-US" sz="1800"/>
          </a:p>
        </p:txBody>
      </p:sp>
      <p:sp>
        <p:nvSpPr>
          <p:cNvPr id="52230" name="Text Box 4"/>
          <p:cNvSpPr txBox="1">
            <a:spLocks noChangeArrowheads="1"/>
          </p:cNvSpPr>
          <p:nvPr/>
        </p:nvSpPr>
        <p:spPr bwMode="auto">
          <a:xfrm>
            <a:off x="533400" y="2286000"/>
            <a:ext cx="2286000" cy="2862263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S→ </a:t>
            </a:r>
            <a:r>
              <a:rPr lang="en-US" altLang="zh-CN" sz="24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BC</a:t>
            </a:r>
            <a:r>
              <a:rPr lang="en-US" altLang="zh-CN" sz="24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c</a:t>
            </a: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| </a:t>
            </a:r>
            <a:r>
              <a:rPr lang="en-US" altLang="zh-CN" sz="24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g</a:t>
            </a:r>
            <a:r>
              <a:rPr lang="en-US" altLang="zh-CN" sz="24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DB</a:t>
            </a:r>
            <a:endParaRPr lang="en-US" altLang="zh-CN" sz="2400" i="1" dirty="0">
              <a:latin typeface="Times New Roman" pitchFamily="18" charset="0"/>
              <a:ea typeface="华文新魏" pitchFamily="2" charset="-122"/>
              <a:sym typeface="Symbol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B→ </a:t>
            </a:r>
            <a:r>
              <a:rPr lang="en-US" altLang="zh-CN" sz="24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b</a:t>
            </a:r>
            <a:r>
              <a:rPr lang="en-US" altLang="zh-CN" sz="24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CDE</a:t>
            </a: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|</a:t>
            </a:r>
            <a:r>
              <a:rPr lang="en-US" altLang="zh-CN" sz="2400" b="1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ε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C→ </a:t>
            </a:r>
            <a:r>
              <a:rPr lang="en-US" altLang="zh-CN" sz="24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</a:t>
            </a:r>
            <a:r>
              <a:rPr lang="en-US" altLang="zh-CN" sz="24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a</a:t>
            </a:r>
            <a:r>
              <a:rPr lang="en-US" altLang="zh-CN" sz="24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B</a:t>
            </a: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| </a:t>
            </a:r>
            <a:r>
              <a:rPr lang="en-US" altLang="zh-CN" sz="24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ca</a:t>
            </a:r>
            <a:endParaRPr lang="en-US" altLang="zh-CN" sz="2400" b="1" i="1" dirty="0">
              <a:latin typeface="Times New Roman" pitchFamily="18" charset="0"/>
              <a:ea typeface="华文新魏" pitchFamily="2" charset="-122"/>
              <a:sym typeface="Symbol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D→ </a:t>
            </a:r>
            <a:r>
              <a:rPr lang="en-US" altLang="zh-CN" sz="24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</a:t>
            </a:r>
            <a:r>
              <a:rPr lang="en-US" altLang="zh-CN" sz="24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</a:t>
            </a: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|</a:t>
            </a:r>
            <a:r>
              <a:rPr lang="en-US" altLang="zh-CN" sz="2400" b="1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ε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E →</a:t>
            </a:r>
            <a:r>
              <a:rPr lang="en-US" altLang="zh-CN" sz="24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g</a:t>
            </a:r>
            <a:r>
              <a:rPr lang="en-US" altLang="zh-CN" sz="24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</a:t>
            </a:r>
            <a:r>
              <a:rPr lang="en-US" altLang="zh-CN" sz="24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f</a:t>
            </a:r>
            <a:r>
              <a:rPr lang="en-US" altLang="zh-CN" sz="2400" b="1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4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| </a:t>
            </a:r>
            <a:r>
              <a:rPr lang="en-US" altLang="zh-CN" sz="2400" b="1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c</a:t>
            </a:r>
            <a:endParaRPr lang="en-US" altLang="zh-CN" sz="2400" i="1" dirty="0">
              <a:latin typeface="Times New Roman" pitchFamily="18" charset="0"/>
              <a:ea typeface="华文新魏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038600" y="1981200"/>
            <a:ext cx="3886200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FIRST(S) = {</a:t>
            </a:r>
            <a:r>
              <a:rPr lang="en-US" altLang="zh-CN" sz="2000" i="1" dirty="0" err="1">
                <a:cs typeface="Times New Roman" pitchFamily="18" charset="0"/>
              </a:rPr>
              <a:t>b,d,a,c,g</a:t>
            </a:r>
            <a:r>
              <a:rPr lang="en-US" altLang="zh-CN" sz="2000" i="1" dirty="0">
                <a:cs typeface="Times New Roman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FIRST(B) = {b,</a:t>
            </a:r>
            <a:r>
              <a:rPr lang="en-US" altLang="zh-CN" sz="2000" b="1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ε</a:t>
            </a:r>
            <a:r>
              <a:rPr lang="en-US" altLang="zh-CN" sz="2000" i="1" dirty="0">
                <a:cs typeface="Times New Roman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FIRST(C) = {</a:t>
            </a:r>
            <a:r>
              <a:rPr lang="en-US" altLang="zh-CN" sz="2000" i="1" dirty="0" err="1">
                <a:cs typeface="Times New Roman" pitchFamily="18" charset="0"/>
              </a:rPr>
              <a:t>d,a,c</a:t>
            </a:r>
            <a:r>
              <a:rPr lang="en-US" altLang="zh-CN" sz="2000" i="1" dirty="0">
                <a:cs typeface="Times New Roman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FIRST(D) = {d,</a:t>
            </a:r>
            <a:r>
              <a:rPr lang="en-US" altLang="zh-CN" sz="2000" b="1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ε</a:t>
            </a:r>
            <a:r>
              <a:rPr lang="en-US" altLang="zh-CN" sz="2000" i="1" dirty="0">
                <a:cs typeface="Times New Roman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FIRST(E) = {</a:t>
            </a:r>
            <a:r>
              <a:rPr lang="en-US" altLang="zh-CN" sz="2000" i="1" dirty="0" err="1">
                <a:cs typeface="Times New Roman" pitchFamily="18" charset="0"/>
              </a:rPr>
              <a:t>g,c</a:t>
            </a:r>
            <a:r>
              <a:rPr lang="en-US" altLang="zh-CN" sz="2000" i="1" dirty="0">
                <a:cs typeface="Times New Roman" pitchFamily="18" charset="0"/>
              </a:rPr>
              <a:t>}	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FOLLOW(S) = {$}</a:t>
            </a:r>
            <a:endParaRPr lang="zh-CN" altLang="en-US" sz="2000" i="1" dirty="0">
              <a:cs typeface="Times New Roman" pitchFamily="18" charset="0"/>
              <a:sym typeface="Symbol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FOLLOW(B) = {</a:t>
            </a:r>
            <a:r>
              <a:rPr lang="en-US" altLang="zh-CN" sz="2000" i="1" dirty="0" err="1">
                <a:cs typeface="Times New Roman" pitchFamily="18" charset="0"/>
              </a:rPr>
              <a:t>d,a,c</a:t>
            </a:r>
            <a:r>
              <a:rPr lang="en-US" altLang="zh-CN" sz="2000" i="1" dirty="0">
                <a:cs typeface="Times New Roman" pitchFamily="18" charset="0"/>
              </a:rPr>
              <a:t>, $,g}	</a:t>
            </a:r>
            <a:r>
              <a:rPr lang="zh-CN" altLang="en-US" sz="2000" i="1" dirty="0"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FOLLOW(C) = {</a:t>
            </a:r>
            <a:r>
              <a:rPr lang="en-US" altLang="zh-CN" sz="2000" i="1" dirty="0" err="1">
                <a:cs typeface="Times New Roman" pitchFamily="18" charset="0"/>
              </a:rPr>
              <a:t>c,d,g</a:t>
            </a:r>
            <a:r>
              <a:rPr lang="en-US" altLang="zh-CN" sz="2000" i="1" dirty="0">
                <a:cs typeface="Times New Roman" pitchFamily="18" charset="0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FOLLOW(D) = {b, $,</a:t>
            </a:r>
            <a:r>
              <a:rPr lang="en-US" altLang="zh-CN" sz="2000" i="1" dirty="0" err="1">
                <a:cs typeface="Times New Roman" pitchFamily="18" charset="0"/>
              </a:rPr>
              <a:t>g,c,a,f</a:t>
            </a:r>
            <a:r>
              <a:rPr lang="en-US" altLang="zh-CN" sz="2000" i="1" dirty="0">
                <a:cs typeface="Times New Roman" pitchFamily="18" charset="0"/>
              </a:rPr>
              <a:t>}</a:t>
            </a:r>
            <a:endParaRPr lang="zh-CN" altLang="en-US" sz="2000" i="1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FOLLOW(E) = {</a:t>
            </a:r>
            <a:r>
              <a:rPr lang="en-US" altLang="zh-CN" sz="2000" i="1" dirty="0" err="1">
                <a:cs typeface="Times New Roman" pitchFamily="18" charset="0"/>
              </a:rPr>
              <a:t>d,a,c</a:t>
            </a:r>
            <a:r>
              <a:rPr lang="en-US" altLang="zh-CN" sz="2000" i="1" dirty="0">
                <a:cs typeface="Times New Roman" pitchFamily="18" charset="0"/>
              </a:rPr>
              <a:t>, $,g}</a:t>
            </a:r>
          </a:p>
        </p:txBody>
      </p:sp>
    </p:spTree>
    <p:extLst>
      <p:ext uri="{BB962C8B-B14F-4D97-AF65-F5344CB8AC3E}">
        <p14:creationId xmlns:p14="http://schemas.microsoft.com/office/powerpoint/2010/main" val="25056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LL(1)</a:t>
            </a:r>
            <a:r>
              <a:rPr lang="zh-CN" altLang="en-US"/>
              <a:t>文法</a:t>
            </a:r>
          </a:p>
        </p:txBody>
      </p:sp>
      <p:sp>
        <p:nvSpPr>
          <p:cNvPr id="82947" name="内容占位符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895600"/>
          </a:xfrm>
        </p:spPr>
        <p:txBody>
          <a:bodyPr/>
          <a:lstStyle/>
          <a:p>
            <a:pPr>
              <a:defRPr/>
            </a:pPr>
            <a:r>
              <a:rPr lang="en-US" altLang="zh-CN" i="1" dirty="0"/>
              <a:t>LL(1)</a:t>
            </a:r>
            <a:r>
              <a:rPr lang="zh-CN" altLang="en-US" dirty="0"/>
              <a:t>文法的特点</a:t>
            </a:r>
            <a:endParaRPr lang="en-US" altLang="zh-CN" dirty="0"/>
          </a:p>
          <a:p>
            <a:pPr lvl="1">
              <a:defRPr/>
            </a:pPr>
            <a:r>
              <a:rPr lang="zh-CN" altLang="en-US" dirty="0">
                <a:solidFill>
                  <a:srgbClr val="003300"/>
                </a:solidFill>
              </a:rPr>
              <a:t>可以构造预测分析器，即不需要回溯的递归下降语法分析器</a:t>
            </a:r>
            <a:endParaRPr lang="en-US" altLang="zh-CN" dirty="0">
              <a:solidFill>
                <a:srgbClr val="003300"/>
              </a:solidFill>
            </a:endParaRPr>
          </a:p>
          <a:p>
            <a:pPr lvl="1">
              <a:defRPr/>
            </a:pPr>
            <a:r>
              <a:rPr lang="zh-CN" altLang="en-US" dirty="0"/>
              <a:t>足以描述大部分程序设计语言构造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左递归的文法和二义性文法都不可能是</a:t>
            </a:r>
            <a:r>
              <a:rPr lang="en-US" altLang="zh-CN" dirty="0"/>
              <a:t>LL(1)</a:t>
            </a:r>
            <a:r>
              <a:rPr lang="zh-CN" altLang="en-US" dirty="0"/>
              <a:t>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00833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LL(1)</a:t>
            </a:r>
            <a:r>
              <a:rPr lang="zh-CN" altLang="en-US"/>
              <a:t>文法的定义和判定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25780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若一个文法</a:t>
            </a:r>
            <a:r>
              <a:rPr lang="en-US" altLang="zh-CN" i="1" dirty="0"/>
              <a:t>G</a:t>
            </a:r>
            <a:r>
              <a:rPr lang="zh-CN" altLang="en-US" dirty="0"/>
              <a:t>满足以下条件，则称文法</a:t>
            </a:r>
            <a:r>
              <a:rPr lang="en-US" altLang="zh-CN" i="1" dirty="0"/>
              <a:t>G</a:t>
            </a:r>
            <a:r>
              <a:rPr lang="zh-CN" altLang="en-US" dirty="0"/>
              <a:t>为</a:t>
            </a:r>
            <a:r>
              <a:rPr lang="en-US" altLang="zh-CN" i="1" dirty="0"/>
              <a:t>LL(1)</a:t>
            </a:r>
            <a:r>
              <a:rPr lang="zh-CN" altLang="en-US" dirty="0"/>
              <a:t>文法</a:t>
            </a:r>
          </a:p>
          <a:p>
            <a:pPr marL="895350" lvl="1" indent="-381000" eaLnBrk="1" hangingPunct="1">
              <a:lnSpc>
                <a:spcPct val="150000"/>
              </a:lnSpc>
              <a:buFont typeface="Wingdings" pitchFamily="2" charset="2"/>
              <a:buAutoNum type="arabicPeriod"/>
              <a:defRPr/>
            </a:pPr>
            <a:r>
              <a:rPr lang="en-US" altLang="zh-CN" dirty="0"/>
              <a:t>G</a:t>
            </a:r>
            <a:r>
              <a:rPr lang="zh-CN" altLang="en-US" dirty="0"/>
              <a:t>不含左递归</a:t>
            </a:r>
          </a:p>
          <a:p>
            <a:pPr marL="895350" lvl="1" indent="-381000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AutoNum type="arabicPeriod"/>
              <a:defRPr/>
            </a:pPr>
            <a:r>
              <a:rPr lang="zh-CN" altLang="en-US" dirty="0"/>
              <a:t>若</a:t>
            </a:r>
            <a:r>
              <a:rPr lang="en-US" altLang="zh-CN" i="1" dirty="0">
                <a:sym typeface="Symbol" pitchFamily="18" charset="2"/>
              </a:rPr>
              <a:t>A  </a:t>
            </a:r>
            <a:r>
              <a:rPr lang="en-US" altLang="zh-CN" i="1" baseline="-25000" dirty="0">
                <a:sym typeface="Symbol" pitchFamily="18" charset="2"/>
              </a:rPr>
              <a:t>1</a:t>
            </a:r>
            <a:r>
              <a:rPr lang="en-US" altLang="zh-CN" i="1" dirty="0">
                <a:sym typeface="Symbol" pitchFamily="18" charset="2"/>
              </a:rPr>
              <a:t> | </a:t>
            </a:r>
            <a:r>
              <a:rPr lang="en-US" altLang="zh-CN" i="1" baseline="-25000" dirty="0">
                <a:sym typeface="Symbol" pitchFamily="18" charset="2"/>
              </a:rPr>
              <a:t>2</a:t>
            </a:r>
            <a:r>
              <a:rPr lang="en-US" altLang="zh-CN" i="1" dirty="0">
                <a:sym typeface="Symbol" pitchFamily="18" charset="2"/>
              </a:rPr>
              <a:t> | … | </a:t>
            </a:r>
            <a:r>
              <a:rPr lang="en-US" altLang="zh-CN" i="1" baseline="-25000" dirty="0">
                <a:sym typeface="Symbol" pitchFamily="18" charset="2"/>
              </a:rPr>
              <a:t>n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zh-CN" altLang="en-US" dirty="0">
                <a:sym typeface="Symbol" pitchFamily="18" charset="2"/>
              </a:rPr>
              <a:t>则 </a:t>
            </a:r>
            <a:r>
              <a:rPr lang="en-US" altLang="zh-CN" i="1" dirty="0">
                <a:sym typeface="Symbol" pitchFamily="18" charset="2"/>
              </a:rPr>
              <a:t>FIRST(</a:t>
            </a:r>
            <a:r>
              <a:rPr lang="en-US" altLang="zh-CN" i="1" baseline="-25000" dirty="0" err="1">
                <a:sym typeface="Symbol" pitchFamily="18" charset="2"/>
              </a:rPr>
              <a:t>i</a:t>
            </a:r>
            <a:r>
              <a:rPr lang="en-US" altLang="zh-CN" i="1" dirty="0">
                <a:sym typeface="Symbol" pitchFamily="18" charset="2"/>
              </a:rPr>
              <a:t>)  FIRST(</a:t>
            </a:r>
            <a:r>
              <a:rPr lang="en-US" altLang="zh-CN" i="1" baseline="-25000" dirty="0">
                <a:sym typeface="Symbol" pitchFamily="18" charset="2"/>
              </a:rPr>
              <a:t>j</a:t>
            </a:r>
            <a:r>
              <a:rPr lang="en-US" altLang="zh-CN" i="1" dirty="0">
                <a:sym typeface="Symbol" pitchFamily="18" charset="2"/>
              </a:rPr>
              <a:t>) = , </a:t>
            </a:r>
            <a:r>
              <a:rPr lang="en-US" altLang="zh-CN" i="1" dirty="0" err="1">
                <a:sym typeface="Symbol" pitchFamily="18" charset="2"/>
              </a:rPr>
              <a:t>i</a:t>
            </a:r>
            <a:r>
              <a:rPr lang="en-US" altLang="zh-CN" i="1" dirty="0">
                <a:sym typeface="Symbol" pitchFamily="18" charset="2"/>
              </a:rPr>
              <a:t>  j</a:t>
            </a:r>
          </a:p>
          <a:p>
            <a:pPr marL="895350" lvl="1" indent="-381000" eaLnBrk="1" hangingPunct="1">
              <a:lnSpc>
                <a:spcPct val="150000"/>
              </a:lnSpc>
              <a:buFont typeface="Wingdings" pitchFamily="2" charset="2"/>
              <a:buAutoNum type="arabicPeriod" startAt="3"/>
              <a:defRPr/>
            </a:pPr>
            <a:r>
              <a:rPr lang="en-US" altLang="zh-CN" dirty="0">
                <a:sym typeface="Symbol" pitchFamily="18" charset="2"/>
              </a:rPr>
              <a:t></a:t>
            </a:r>
            <a:r>
              <a:rPr lang="en-US" altLang="zh-CN" i="1" dirty="0">
                <a:sym typeface="Symbol" pitchFamily="18" charset="2"/>
              </a:rPr>
              <a:t>A  </a:t>
            </a:r>
            <a:r>
              <a:rPr lang="en-US" altLang="zh-CN" i="1" dirty="0" err="1">
                <a:sym typeface="Symbol" pitchFamily="18" charset="2"/>
              </a:rPr>
              <a:t>V</a:t>
            </a:r>
            <a:r>
              <a:rPr lang="en-US" altLang="zh-CN" i="1" baseline="-25000" dirty="0" err="1">
                <a:sym typeface="Symbol" pitchFamily="18" charset="2"/>
              </a:rPr>
              <a:t>N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zh-CN" altLang="en-US" dirty="0">
                <a:sym typeface="Symbol" pitchFamily="18" charset="2"/>
              </a:rPr>
              <a:t>若 </a:t>
            </a:r>
            <a:r>
              <a:rPr lang="zh-CN" altLang="en-US" i="1" dirty="0">
                <a:sym typeface="Symbol" pitchFamily="18" charset="2"/>
              </a:rPr>
              <a:t></a:t>
            </a:r>
            <a:r>
              <a:rPr lang="zh-CN" altLang="en-US" dirty="0">
                <a:sym typeface="Symbol" pitchFamily="18" charset="2"/>
              </a:rPr>
              <a:t></a:t>
            </a:r>
            <a:r>
              <a:rPr lang="en-US" altLang="zh-CN" i="1" dirty="0">
                <a:sym typeface="Symbol" pitchFamily="18" charset="2"/>
              </a:rPr>
              <a:t>FIRST(</a:t>
            </a:r>
            <a:r>
              <a:rPr lang="en-US" altLang="zh-CN" i="1" baseline="-25000" dirty="0" err="1">
                <a:sym typeface="Symbol" pitchFamily="18" charset="2"/>
              </a:rPr>
              <a:t>i</a:t>
            </a:r>
            <a:r>
              <a:rPr lang="en-US" altLang="zh-CN" i="1" dirty="0">
                <a:sym typeface="Symbol" pitchFamily="18" charset="2"/>
              </a:rPr>
              <a:t>)</a:t>
            </a:r>
            <a:r>
              <a:rPr lang="zh-CN" altLang="en-US" dirty="0">
                <a:sym typeface="Symbol" pitchFamily="18" charset="2"/>
              </a:rPr>
              <a:t>，则	</a:t>
            </a:r>
            <a:r>
              <a:rPr lang="en-US" altLang="zh-CN" i="1" dirty="0">
                <a:sym typeface="Symbol" pitchFamily="18" charset="2"/>
              </a:rPr>
              <a:t>FIRST(A)  FOLLOW(A) = 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对文法</a:t>
            </a:r>
            <a:r>
              <a:rPr lang="en-US" altLang="zh-CN" i="1" dirty="0"/>
              <a:t>G</a:t>
            </a:r>
            <a:r>
              <a:rPr lang="zh-CN" altLang="en-US" dirty="0"/>
              <a:t>能构造出不含多重定义项的预测分析表，</a:t>
            </a:r>
            <a:r>
              <a:rPr lang="zh-CN" altLang="en-US" dirty="0">
                <a:solidFill>
                  <a:srgbClr val="FF0000"/>
                </a:solidFill>
              </a:rPr>
              <a:t>当且仅当</a:t>
            </a:r>
            <a:r>
              <a:rPr lang="en-US" altLang="zh-CN" i="1" dirty="0"/>
              <a:t>G</a:t>
            </a:r>
            <a:r>
              <a:rPr lang="zh-CN" altLang="en-US" dirty="0"/>
              <a:t>是</a:t>
            </a:r>
            <a:r>
              <a:rPr lang="en-US" altLang="zh-CN" i="1" dirty="0"/>
              <a:t>LL(1)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i="1" dirty="0"/>
              <a:t>G</a:t>
            </a:r>
            <a:r>
              <a:rPr lang="zh-CN" altLang="en-US" dirty="0"/>
              <a:t>不含左递归且没有左公因子是</a:t>
            </a:r>
            <a:r>
              <a:rPr lang="en-US" altLang="zh-CN" i="1" dirty="0"/>
              <a:t>G</a:t>
            </a:r>
            <a:r>
              <a:rPr lang="zh-CN" altLang="en-US" dirty="0"/>
              <a:t>是</a:t>
            </a:r>
            <a:r>
              <a:rPr lang="en-US" altLang="zh-CN" i="1" dirty="0"/>
              <a:t>LL(1)</a:t>
            </a:r>
            <a:r>
              <a:rPr lang="zh-CN" altLang="en-US" dirty="0"/>
              <a:t>文法的</a:t>
            </a:r>
            <a:r>
              <a:rPr lang="zh-CN" altLang="en-US" dirty="0">
                <a:solidFill>
                  <a:srgbClr val="FF0000"/>
                </a:solidFill>
              </a:rPr>
              <a:t>必要</a:t>
            </a:r>
            <a:r>
              <a:rPr lang="zh-CN" altLang="en-US" dirty="0"/>
              <a:t>条件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01FB16-D0E1-4B4E-A4DC-8B9C87ECD45F}" type="slidenum">
              <a:rPr lang="zh-CN" altLang="en-US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742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编译器模型中语法分析器的位置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7E83DD-E842-4361-A72B-7CE427486813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1126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2362200"/>
            <a:ext cx="8158163" cy="2727325"/>
          </a:xfr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3300"/>
                </a:solidFill>
              </a:rPr>
              <a:t>练习</a:t>
            </a:r>
            <a:r>
              <a:rPr lang="en-US" altLang="zh-CN" b="1" dirty="0">
                <a:solidFill>
                  <a:srgbClr val="003300"/>
                </a:solidFill>
              </a:rPr>
              <a:t>4.3</a:t>
            </a:r>
            <a:endParaRPr lang="zh-CN" altLang="en-US" b="1" dirty="0">
              <a:solidFill>
                <a:srgbClr val="003300"/>
              </a:solidFill>
            </a:endParaRPr>
          </a:p>
        </p:txBody>
      </p:sp>
      <p:pic>
        <p:nvPicPr>
          <p:cNvPr id="757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295400"/>
            <a:ext cx="8228013" cy="44196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98AEB0BD-0076-494C-8D3C-8CD9852776F3}" type="slidenum">
              <a:rPr lang="zh-CN" altLang="en-US" smtClean="0"/>
              <a:pPr>
                <a:defRPr/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8451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递归下降的语法分析</a:t>
            </a:r>
          </a:p>
        </p:txBody>
      </p:sp>
      <p:sp>
        <p:nvSpPr>
          <p:cNvPr id="72707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3622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递归下降语法分析程序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由一组过程组成，每个非终结符号有一个对应的过程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程序从开始符号对应的过程开始执行，如果该过程的过程体扫描了整个输入串，它就停止执行并宣布语法分析成功完成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非终结符</a:t>
            </a:r>
            <a:r>
              <a:rPr lang="en-US" altLang="zh-CN" dirty="0"/>
              <a:t>A</a:t>
            </a:r>
            <a:r>
              <a:rPr lang="zh-CN" altLang="en-US" dirty="0"/>
              <a:t>对应过程的典型伪代码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5023CA-3AB4-4BDE-86AB-1863B01D110B}" type="slidenum">
              <a:rPr lang="zh-CN" altLang="en-US" smtClean="0"/>
              <a:pPr>
                <a:defRPr/>
              </a:pPr>
              <a:t>81</a:t>
            </a:fld>
            <a:endParaRPr lang="en-US" altLang="zh-CN"/>
          </a:p>
        </p:txBody>
      </p:sp>
      <p:pic>
        <p:nvPicPr>
          <p:cNvPr id="8090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733800"/>
            <a:ext cx="71278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递归下降分析程序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448F7822-0AEB-411B-959F-E25986827570}" type="slidenum">
              <a:rPr lang="zh-CN" altLang="en-US" smtClean="0"/>
              <a:pPr>
                <a:defRPr/>
              </a:pPr>
              <a:t>82</a:t>
            </a:fld>
            <a:endParaRPr lang="en-US" altLang="zh-CN"/>
          </a:p>
        </p:txBody>
      </p:sp>
      <p:pic>
        <p:nvPicPr>
          <p:cNvPr id="8192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5763" y="1600200"/>
            <a:ext cx="8529637" cy="4522788"/>
          </a:xfr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递归下降语法分析的问题</a:t>
            </a:r>
          </a:p>
        </p:txBody>
      </p:sp>
      <p:sp>
        <p:nvSpPr>
          <p:cNvPr id="75779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7526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左递归和无限循环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左递归的文法会使递归下降语法分析器进入无限循环，也就是说，当试图展开一个非终结符号</a:t>
            </a:r>
            <a:r>
              <a:rPr lang="en-US" altLang="zh-CN" i="1" dirty="0"/>
              <a:t>A</a:t>
            </a:r>
            <a:r>
              <a:rPr lang="zh-CN" altLang="en-US" dirty="0"/>
              <a:t>时，可能会没有读入任何输入符号就再次试图展开</a:t>
            </a:r>
            <a:r>
              <a:rPr lang="en-US" altLang="zh-CN" i="1" dirty="0"/>
              <a:t>A</a:t>
            </a:r>
            <a:endParaRPr lang="zh-CN" altLang="en-US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483EF6-E1B3-4FF4-9232-280A1E04A5E1}" type="slidenum">
              <a:rPr lang="zh-CN" altLang="en-US" smtClean="0"/>
              <a:pPr>
                <a:defRPr/>
              </a:pPr>
              <a:t>83</a:t>
            </a:fld>
            <a:endParaRPr lang="en-US" altLang="zh-CN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6025" y="4170363"/>
            <a:ext cx="5870575" cy="192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276600"/>
            <a:ext cx="2085975" cy="838200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递归下降语法分析的问题</a:t>
            </a:r>
          </a:p>
        </p:txBody>
      </p:sp>
      <p:sp>
        <p:nvSpPr>
          <p:cNvPr id="75779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7526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公共左因子导致的回溯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一个非终结符号的</a:t>
            </a:r>
            <a:r>
              <a:rPr lang="en-US" altLang="zh-CN" dirty="0"/>
              <a:t>First</a:t>
            </a:r>
            <a:r>
              <a:rPr lang="zh-CN" altLang="en-US" dirty="0"/>
              <a:t>集合中含空字</a:t>
            </a:r>
            <a:r>
              <a:rPr lang="zh-CN" altLang="en-US" i="1" dirty="0">
                <a:sym typeface="Symbol" pitchFamily="18" charset="2"/>
              </a:rPr>
              <a:t>，</a:t>
            </a:r>
            <a:r>
              <a:rPr lang="zh-CN" altLang="en-US" dirty="0">
                <a:sym typeface="Symbol" pitchFamily="18" charset="2"/>
              </a:rPr>
              <a:t>而</a:t>
            </a:r>
            <a:r>
              <a:rPr lang="en-US" altLang="zh-CN" dirty="0">
                <a:sym typeface="Symbol" pitchFamily="18" charset="2"/>
              </a:rPr>
              <a:t>First</a:t>
            </a:r>
            <a:r>
              <a:rPr lang="zh-CN" altLang="en-US" dirty="0">
                <a:sym typeface="Symbol" pitchFamily="18" charset="2"/>
              </a:rPr>
              <a:t>集合和</a:t>
            </a:r>
            <a:r>
              <a:rPr lang="en-US" altLang="zh-CN" dirty="0">
                <a:sym typeface="Symbol" pitchFamily="18" charset="2"/>
              </a:rPr>
              <a:t>Follow</a:t>
            </a:r>
            <a:r>
              <a:rPr lang="zh-CN" altLang="en-US" dirty="0">
                <a:sym typeface="Symbol" pitchFamily="18" charset="2"/>
              </a:rPr>
              <a:t>集合有交集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483EF6-E1B3-4FF4-9232-280A1E04A5E1}" type="slidenum">
              <a:rPr lang="zh-CN" altLang="en-US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4276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预测分析表</a:t>
            </a:r>
          </a:p>
        </p:txBody>
      </p:sp>
      <p:sp>
        <p:nvSpPr>
          <p:cNvPr id="83971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9812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预测分析表</a:t>
            </a:r>
            <a:r>
              <a:rPr lang="en-US" altLang="zh-CN" i="1" dirty="0"/>
              <a:t>M</a:t>
            </a:r>
            <a:r>
              <a:rPr lang="zh-CN" altLang="en-US" dirty="0"/>
              <a:t>是一个二维数组</a:t>
            </a:r>
            <a:endParaRPr lang="en-US" altLang="zh-CN" i="1" dirty="0"/>
          </a:p>
          <a:p>
            <a:pPr lvl="1">
              <a:defRPr/>
            </a:pPr>
            <a:r>
              <a:rPr lang="en-US" altLang="zh-CN" i="1" dirty="0"/>
              <a:t>M[</a:t>
            </a:r>
            <a:r>
              <a:rPr lang="en-US" altLang="zh-CN" i="1" dirty="0" err="1"/>
              <a:t>A,a</a:t>
            </a:r>
            <a:r>
              <a:rPr lang="en-US" altLang="zh-CN" i="1" dirty="0"/>
              <a:t>]</a:t>
            </a:r>
            <a:r>
              <a:rPr lang="zh-CN" altLang="en-US" dirty="0"/>
              <a:t>定义了用非终结符号</a:t>
            </a:r>
            <a:r>
              <a:rPr lang="en-US" altLang="zh-CN" i="1" dirty="0"/>
              <a:t>A</a:t>
            </a:r>
            <a:r>
              <a:rPr lang="zh-CN" altLang="en-US" dirty="0"/>
              <a:t>去匹配输入符号</a:t>
            </a:r>
            <a:r>
              <a:rPr lang="en-US" altLang="zh-CN" i="1" dirty="0"/>
              <a:t>a</a:t>
            </a:r>
            <a:r>
              <a:rPr lang="zh-CN" altLang="en-US" dirty="0"/>
              <a:t>时应该选择的</a:t>
            </a:r>
            <a:r>
              <a:rPr lang="en-US" altLang="zh-CN" i="1" dirty="0"/>
              <a:t>A</a:t>
            </a:r>
            <a:r>
              <a:rPr lang="zh-CN" altLang="en-US" dirty="0"/>
              <a:t>产生式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其中</a:t>
            </a:r>
            <a:r>
              <a:rPr lang="en-US" altLang="zh-CN" i="1" dirty="0"/>
              <a:t>A</a:t>
            </a:r>
            <a:r>
              <a:rPr lang="zh-CN" altLang="en-US" dirty="0"/>
              <a:t>是非终结符，</a:t>
            </a:r>
            <a:r>
              <a:rPr lang="en-US" altLang="zh-CN" i="1" dirty="0"/>
              <a:t>a</a:t>
            </a:r>
            <a:r>
              <a:rPr lang="zh-CN" altLang="en-US" dirty="0"/>
              <a:t>是终结符号或输入结束标记</a:t>
            </a:r>
            <a:r>
              <a:rPr lang="en-US" altLang="zh-CN" i="1" dirty="0"/>
              <a:t>$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FCAF07-FC34-4D60-9631-BC400E495D0D}" type="slidenum">
              <a:rPr lang="zh-CN" altLang="en-US" smtClean="0"/>
              <a:pPr>
                <a:defRPr/>
              </a:pPr>
              <a:t>85</a:t>
            </a:fld>
            <a:endParaRPr lang="en-US" altLang="zh-CN"/>
          </a:p>
        </p:txBody>
      </p:sp>
      <p:pic>
        <p:nvPicPr>
          <p:cNvPr id="9421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505200"/>
            <a:ext cx="83232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预测分析表的构造</a:t>
            </a:r>
          </a:p>
        </p:txBody>
      </p:sp>
      <p:sp>
        <p:nvSpPr>
          <p:cNvPr id="84995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048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预测分析表的构造思想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只有当下一个输入符号</a:t>
            </a:r>
            <a:r>
              <a:rPr lang="en-US" altLang="zh-CN" i="1" dirty="0"/>
              <a:t>a</a:t>
            </a:r>
            <a:r>
              <a:rPr lang="zh-CN" altLang="en-US" dirty="0"/>
              <a:t>在</a:t>
            </a:r>
            <a:r>
              <a:rPr lang="en-US" altLang="zh-CN" i="1" dirty="0"/>
              <a:t>FIRST(α)</a:t>
            </a:r>
            <a:r>
              <a:rPr lang="zh-CN" altLang="en-US" dirty="0"/>
              <a:t>中时才选择产生式</a:t>
            </a:r>
            <a:r>
              <a:rPr lang="en-US" altLang="zh-CN" i="1" dirty="0"/>
              <a:t>A→</a:t>
            </a:r>
            <a:r>
              <a:rPr lang="el-GR" altLang="zh-CN" i="1" dirty="0"/>
              <a:t>α</a:t>
            </a:r>
            <a:endParaRPr lang="en-US" altLang="zh-CN" i="1" dirty="0"/>
          </a:p>
          <a:p>
            <a:pPr lvl="1">
              <a:spcBef>
                <a:spcPct val="0"/>
              </a:spcBef>
              <a:defRPr/>
            </a:pPr>
            <a:r>
              <a:rPr lang="zh-CN" altLang="en-US" dirty="0"/>
              <a:t>当</a:t>
            </a:r>
            <a:r>
              <a:rPr lang="el-GR" altLang="zh-CN" i="1" dirty="0"/>
              <a:t>α</a:t>
            </a:r>
            <a:r>
              <a:rPr lang="en-US" altLang="zh-CN" i="1" dirty="0"/>
              <a:t>=</a:t>
            </a:r>
            <a:r>
              <a:rPr lang="el-GR" altLang="zh-CN" i="1" dirty="0"/>
              <a:t>ε</a:t>
            </a:r>
            <a:r>
              <a:rPr lang="zh-CN" altLang="en-US" dirty="0"/>
              <a:t>时，或更一般的</a:t>
            </a:r>
            <a:r>
              <a:rPr lang="el-GR" altLang="zh-CN" i="1" dirty="0"/>
              <a:t>α</a:t>
            </a:r>
            <a:r>
              <a:rPr lang="el-GR" altLang="zh-CN" i="1" dirty="0">
                <a:sym typeface="Symbol" pitchFamily="18" charset="2"/>
              </a:rPr>
              <a:t></a:t>
            </a:r>
            <a:r>
              <a:rPr lang="en-US" altLang="zh-CN" i="1" dirty="0">
                <a:sym typeface="Symbol" pitchFamily="18" charset="2"/>
              </a:rPr>
              <a:t>*</a:t>
            </a:r>
            <a:r>
              <a:rPr lang="el-GR" altLang="zh-CN" i="1" dirty="0"/>
              <a:t>ε</a:t>
            </a:r>
            <a:r>
              <a:rPr lang="zh-CN" altLang="en-US" dirty="0"/>
              <a:t>时，</a:t>
            </a:r>
            <a:r>
              <a:rPr lang="en-US" altLang="zh-CN" i="1" dirty="0"/>
              <a:t> </a:t>
            </a:r>
            <a:r>
              <a:rPr lang="zh-CN" altLang="en-US" dirty="0"/>
              <a:t>也就是</a:t>
            </a:r>
            <a:r>
              <a:rPr lang="el-GR" altLang="zh-CN" i="1" dirty="0"/>
              <a:t>ε ∈ </a:t>
            </a:r>
            <a:r>
              <a:rPr lang="en-US" altLang="zh-CN" i="1" dirty="0"/>
              <a:t>FIRST(α)</a:t>
            </a:r>
            <a:r>
              <a:rPr lang="zh-CN" altLang="en-US" i="1" dirty="0"/>
              <a:t>，</a:t>
            </a:r>
            <a:r>
              <a:rPr lang="zh-CN" altLang="en-US" dirty="0"/>
              <a:t>如果当前输入符号</a:t>
            </a:r>
            <a:r>
              <a:rPr lang="en-US" altLang="zh-CN" i="1" dirty="0"/>
              <a:t>a</a:t>
            </a:r>
            <a:r>
              <a:rPr lang="zh-CN" altLang="en-US" dirty="0"/>
              <a:t>在</a:t>
            </a:r>
            <a:r>
              <a:rPr lang="en-US" altLang="zh-CN" i="1" dirty="0"/>
              <a:t>FOLLOW(A)</a:t>
            </a:r>
            <a:r>
              <a:rPr lang="zh-CN" altLang="en-US" dirty="0"/>
              <a:t>中，仍选择</a:t>
            </a:r>
            <a:r>
              <a:rPr lang="en-US" altLang="zh-CN" i="1" dirty="0"/>
              <a:t>A→</a:t>
            </a:r>
            <a:r>
              <a:rPr lang="el-GR" altLang="zh-CN" i="1" dirty="0"/>
              <a:t>α</a:t>
            </a:r>
            <a:endParaRPr lang="en-US" altLang="zh-CN" i="1" dirty="0"/>
          </a:p>
          <a:p>
            <a:pPr>
              <a:defRPr/>
            </a:pPr>
            <a:r>
              <a:rPr lang="zh-CN" altLang="en-US" dirty="0"/>
              <a:t>构造算法</a:t>
            </a:r>
            <a:endParaRPr lang="el-GR" altLang="zh-CN" dirty="0"/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665538"/>
            <a:ext cx="7315200" cy="311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预测分析表的构造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B6BC71D4-669A-4ED2-BCAC-5E736EDE8B2A}" type="slidenum">
              <a:rPr lang="zh-CN" altLang="en-US" smtClean="0"/>
              <a:pPr>
                <a:defRPr/>
              </a:pPr>
              <a:t>87</a:t>
            </a:fld>
            <a:endParaRPr lang="en-US" altLang="zh-CN"/>
          </a:p>
        </p:txBody>
      </p:sp>
      <p:pic>
        <p:nvPicPr>
          <p:cNvPr id="9626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295400"/>
            <a:ext cx="23622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连接符 9"/>
          <p:cNvCxnSpPr/>
          <p:nvPr/>
        </p:nvCxnSpPr>
        <p:spPr>
          <a:xfrm>
            <a:off x="609600" y="3581400"/>
            <a:ext cx="7239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733800"/>
            <a:ext cx="76390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12192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51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304800"/>
            <a:ext cx="47244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51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429000"/>
            <a:ext cx="1371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515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3429000"/>
            <a:ext cx="2362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接连接符 10"/>
          <p:cNvCxnSpPr/>
          <p:nvPr/>
        </p:nvCxnSpPr>
        <p:spPr>
          <a:xfrm>
            <a:off x="381000" y="3200400"/>
            <a:ext cx="7239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0" y="762000"/>
            <a:ext cx="50101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19200" y="3962400"/>
            <a:ext cx="58737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1041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429000"/>
            <a:ext cx="12192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618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3429000"/>
            <a:ext cx="282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接连接符 10"/>
          <p:cNvCxnSpPr/>
          <p:nvPr/>
        </p:nvCxnSpPr>
        <p:spPr>
          <a:xfrm>
            <a:off x="381000" y="3124200"/>
            <a:ext cx="7239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4600" y="336550"/>
            <a:ext cx="27432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8200" y="914400"/>
            <a:ext cx="65341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8200" y="3962400"/>
            <a:ext cx="688181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语法分析器的分类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zh-CN" altLang="en-US" sz="2800" dirty="0"/>
              <a:t>处理文法的语法分析器大体分：</a:t>
            </a:r>
            <a:endParaRPr lang="en-US" altLang="zh-CN" sz="2800" dirty="0"/>
          </a:p>
          <a:p>
            <a:pPr lvl="1">
              <a:lnSpc>
                <a:spcPct val="100000"/>
              </a:lnSpc>
              <a:defRPr/>
            </a:pPr>
            <a:r>
              <a:rPr lang="zh-CN" altLang="en-US" sz="2400" dirty="0"/>
              <a:t>自顶向下的（</a:t>
            </a:r>
            <a:r>
              <a:rPr lang="en-US" altLang="zh-CN" sz="2400" dirty="0"/>
              <a:t>LL</a:t>
            </a:r>
            <a:r>
              <a:rPr lang="zh-CN" altLang="en-US" sz="2400" dirty="0"/>
              <a:t>文法）</a:t>
            </a:r>
            <a:endParaRPr lang="en-US" altLang="zh-CN" sz="2400" dirty="0"/>
          </a:p>
          <a:p>
            <a:pPr lvl="2">
              <a:lnSpc>
                <a:spcPct val="100000"/>
              </a:lnSpc>
              <a:defRPr/>
            </a:pPr>
            <a:r>
              <a:rPr lang="zh-CN" altLang="en-US" sz="2400" dirty="0"/>
              <a:t>从语法分析树的</a:t>
            </a:r>
            <a:r>
              <a:rPr lang="zh-CN" altLang="en-US" sz="2400" dirty="0">
                <a:solidFill>
                  <a:srgbClr val="FF0000"/>
                </a:solidFill>
              </a:rPr>
              <a:t>顶部</a:t>
            </a:r>
            <a:r>
              <a:rPr lang="zh-CN" altLang="en-US" sz="2400" dirty="0"/>
              <a:t>（根结点）开始向底部（叶子结点）构造语法分析树</a:t>
            </a:r>
            <a:endParaRPr lang="en-US" altLang="zh-CN" sz="2400" dirty="0"/>
          </a:p>
          <a:p>
            <a:pPr lvl="1">
              <a:lnSpc>
                <a:spcPct val="100000"/>
              </a:lnSpc>
              <a:defRPr/>
            </a:pPr>
            <a:r>
              <a:rPr lang="zh-CN" altLang="en-US" sz="2400" dirty="0"/>
              <a:t>自底向上的（</a:t>
            </a:r>
            <a:r>
              <a:rPr lang="en-US" altLang="zh-CN" sz="2400" dirty="0"/>
              <a:t>LR</a:t>
            </a:r>
            <a:r>
              <a:rPr lang="zh-CN" altLang="en-US" sz="2400" dirty="0"/>
              <a:t>文法）</a:t>
            </a:r>
            <a:endParaRPr lang="en-US" altLang="zh-CN" sz="2400" dirty="0"/>
          </a:p>
          <a:p>
            <a:pPr lvl="2">
              <a:lnSpc>
                <a:spcPct val="100000"/>
              </a:lnSpc>
              <a:defRPr/>
            </a:pPr>
            <a:r>
              <a:rPr lang="zh-CN" altLang="en-US" sz="2400" dirty="0"/>
              <a:t>从</a:t>
            </a:r>
            <a:r>
              <a:rPr lang="zh-CN" altLang="en-US" sz="2400" dirty="0">
                <a:solidFill>
                  <a:srgbClr val="FF0000"/>
                </a:solidFill>
              </a:rPr>
              <a:t>叶子</a:t>
            </a:r>
            <a:r>
              <a:rPr lang="zh-CN" altLang="en-US" sz="2400" dirty="0"/>
              <a:t>结点开始，逐渐向根结点方向构造语法分析树</a:t>
            </a:r>
            <a:endParaRPr lang="en-US" altLang="zh-CN" sz="2400" dirty="0"/>
          </a:p>
          <a:p>
            <a:pPr marL="914400" lvl="2" indent="0">
              <a:lnSpc>
                <a:spcPct val="100000"/>
              </a:lnSpc>
              <a:buNone/>
              <a:defRPr/>
            </a:pPr>
            <a:endParaRPr lang="en-US" altLang="zh-CN" sz="2400" dirty="0"/>
          </a:p>
          <a:p>
            <a:pPr marL="457200" lvl="1" indent="0">
              <a:lnSpc>
                <a:spcPct val="100000"/>
              </a:lnSpc>
              <a:buNone/>
              <a:defRPr/>
            </a:pPr>
            <a:r>
              <a:rPr lang="zh-CN" altLang="en-US" sz="2400" dirty="0"/>
              <a:t>注：语法分析器总是按照</a:t>
            </a:r>
            <a:r>
              <a:rPr lang="zh-CN" altLang="en-US" sz="2400" dirty="0">
                <a:solidFill>
                  <a:srgbClr val="FF0000"/>
                </a:solidFill>
              </a:rPr>
              <a:t>从左向右</a:t>
            </a:r>
            <a:r>
              <a:rPr lang="zh-CN" altLang="en-US" sz="2400" dirty="0"/>
              <a:t>的方式扫描，每次扫描</a:t>
            </a:r>
            <a:r>
              <a:rPr lang="zh-CN" altLang="en-US" sz="2400" dirty="0">
                <a:solidFill>
                  <a:srgbClr val="FF0000"/>
                </a:solidFill>
              </a:rPr>
              <a:t>一个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符号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C06BC2-F562-4FCC-9112-994F05CDA8DA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381000" y="31242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1371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304800"/>
            <a:ext cx="251460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0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3352800"/>
            <a:ext cx="91440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762000"/>
            <a:ext cx="78390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09800" y="3352800"/>
            <a:ext cx="27336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1000" y="3810000"/>
            <a:ext cx="82772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066800"/>
            <a:ext cx="12620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066800"/>
            <a:ext cx="23669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676400"/>
            <a:ext cx="1143000" cy="3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3200" y="1752600"/>
            <a:ext cx="220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2590800"/>
            <a:ext cx="85344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预测分析表和</a:t>
            </a:r>
            <a:r>
              <a:rPr lang="en-US" altLang="zh-CN"/>
              <a:t>LL(1)</a:t>
            </a:r>
            <a:r>
              <a:rPr lang="zh-CN" altLang="en-US"/>
              <a:t>文法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257800"/>
          </a:xfrm>
        </p:spPr>
        <p:txBody>
          <a:bodyPr/>
          <a:lstStyle/>
          <a:p>
            <a:pPr>
              <a:lnSpc>
                <a:spcPct val="140000"/>
              </a:lnSpc>
              <a:defRPr/>
            </a:pPr>
            <a:r>
              <a:rPr lang="zh-CN" altLang="en-US" dirty="0"/>
              <a:t>预测分析表的构造算法可以应用于任何文法</a:t>
            </a:r>
            <a:r>
              <a:rPr lang="en-US" altLang="zh-CN" dirty="0"/>
              <a:t>G</a:t>
            </a:r>
          </a:p>
          <a:p>
            <a:pPr lvl="1">
              <a:lnSpc>
                <a:spcPct val="140000"/>
              </a:lnSpc>
              <a:defRPr/>
            </a:pPr>
            <a:r>
              <a:rPr lang="zh-CN" altLang="en-US" dirty="0"/>
              <a:t>对于</a:t>
            </a:r>
            <a:r>
              <a:rPr lang="en-US" altLang="zh-CN" i="1" dirty="0"/>
              <a:t>LL(1)</a:t>
            </a:r>
            <a:r>
              <a:rPr lang="zh-CN" altLang="en-US" dirty="0"/>
              <a:t>文法，分析表中的每个条目都唯一指定了一个产生式，或者标明一个语法错误</a:t>
            </a:r>
            <a:endParaRPr lang="en-US" altLang="zh-CN" dirty="0"/>
          </a:p>
          <a:p>
            <a:pPr>
              <a:lnSpc>
                <a:spcPct val="140000"/>
              </a:lnSpc>
              <a:defRPr/>
            </a:pPr>
            <a:r>
              <a:rPr lang="zh-CN" altLang="en-US" dirty="0"/>
              <a:t>对文法</a:t>
            </a:r>
            <a:r>
              <a:rPr lang="en-US" altLang="zh-CN" i="1" dirty="0"/>
              <a:t>G</a:t>
            </a:r>
            <a:r>
              <a:rPr lang="zh-CN" altLang="en-US" dirty="0"/>
              <a:t>能构造出不含多重定义项的预测分析表，</a:t>
            </a:r>
            <a:r>
              <a:rPr lang="zh-CN" altLang="en-US" dirty="0">
                <a:solidFill>
                  <a:srgbClr val="FF0000"/>
                </a:solidFill>
              </a:rPr>
              <a:t>当且仅当</a:t>
            </a:r>
            <a:r>
              <a:rPr lang="en-US" altLang="zh-CN" i="1" dirty="0"/>
              <a:t>G</a:t>
            </a:r>
            <a:r>
              <a:rPr lang="zh-CN" altLang="en-US" dirty="0"/>
              <a:t>是</a:t>
            </a:r>
            <a:r>
              <a:rPr lang="en-US" altLang="zh-CN" i="1" dirty="0"/>
              <a:t>LL(1)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40000"/>
              </a:lnSpc>
              <a:defRPr/>
            </a:pPr>
            <a:r>
              <a:rPr lang="en-US" altLang="zh-CN" i="1" dirty="0"/>
              <a:t>G</a:t>
            </a:r>
            <a:r>
              <a:rPr lang="zh-CN" altLang="en-US" dirty="0"/>
              <a:t>不含左递归且没有左公因子是</a:t>
            </a:r>
            <a:r>
              <a:rPr lang="en-US" altLang="zh-CN" i="1" dirty="0"/>
              <a:t>G</a:t>
            </a:r>
            <a:r>
              <a:rPr lang="zh-CN" altLang="en-US" dirty="0"/>
              <a:t>是</a:t>
            </a:r>
            <a:r>
              <a:rPr lang="en-US" altLang="zh-CN" i="1" dirty="0"/>
              <a:t>LL(1)</a:t>
            </a:r>
            <a:r>
              <a:rPr lang="zh-CN" altLang="en-US" dirty="0"/>
              <a:t>文法的</a:t>
            </a:r>
            <a:r>
              <a:rPr lang="zh-CN" altLang="en-US" dirty="0">
                <a:solidFill>
                  <a:srgbClr val="FF0000"/>
                </a:solidFill>
              </a:rPr>
              <a:t>必要</a:t>
            </a:r>
            <a:r>
              <a:rPr lang="zh-CN" altLang="en-US" dirty="0"/>
              <a:t>条件</a:t>
            </a:r>
            <a:endParaRPr lang="en-US" altLang="zh-CN" dirty="0"/>
          </a:p>
          <a:p>
            <a:pPr>
              <a:lnSpc>
                <a:spcPct val="140000"/>
              </a:lnSpc>
              <a:defRPr/>
            </a:pPr>
            <a:r>
              <a:rPr lang="en-US" altLang="zh-CN" i="1" dirty="0"/>
              <a:t>LL(1)</a:t>
            </a:r>
            <a:r>
              <a:rPr lang="zh-CN" altLang="en-US" dirty="0"/>
              <a:t>文法改写的题型</a:t>
            </a:r>
            <a:endParaRPr lang="en-US" altLang="zh-CN" dirty="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  <a:defRPr/>
            </a:pPr>
            <a:r>
              <a:rPr lang="zh-CN" altLang="en-US" dirty="0"/>
              <a:t>消除左递归，提取左公因子</a:t>
            </a:r>
            <a:endParaRPr lang="en-US" altLang="zh-CN" dirty="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  <a:defRPr/>
            </a:pPr>
            <a:r>
              <a:rPr lang="zh-CN" altLang="en-US" dirty="0"/>
              <a:t>证明得到的文法是否是</a:t>
            </a:r>
            <a:r>
              <a:rPr lang="en-US" altLang="zh-CN" i="1" dirty="0"/>
              <a:t>LL(1)</a:t>
            </a:r>
            <a:r>
              <a:rPr lang="zh-CN" altLang="en-US" dirty="0"/>
              <a:t>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8A6CC1-9C47-4E08-AD77-5DEB7E0B7B10}" type="slidenum">
              <a:rPr lang="zh-CN" altLang="en-US" smtClean="0"/>
              <a:pPr>
                <a:defRPr/>
              </a:pPr>
              <a:t>92</a:t>
            </a:fld>
            <a:endParaRPr lang="en-US" altLang="zh-CN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构造预测分析表</a:t>
            </a:r>
          </a:p>
        </p:txBody>
      </p:sp>
      <p:sp>
        <p:nvSpPr>
          <p:cNvPr id="52230" name="Text Box 4"/>
          <p:cNvSpPr txBox="1">
            <a:spLocks noChangeArrowheads="1"/>
          </p:cNvSpPr>
          <p:nvPr/>
        </p:nvSpPr>
        <p:spPr bwMode="auto">
          <a:xfrm>
            <a:off x="304800" y="1219200"/>
            <a:ext cx="1981200" cy="24003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S→ </a:t>
            </a:r>
            <a:r>
              <a:rPr lang="en-US" altLang="zh-CN" sz="20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BC</a:t>
            </a:r>
            <a:r>
              <a:rPr lang="en-US" altLang="zh-CN" sz="20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c</a:t>
            </a:r>
            <a:r>
              <a:rPr lang="en-US" altLang="zh-CN" sz="20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| </a:t>
            </a:r>
            <a:r>
              <a:rPr lang="en-US" altLang="zh-CN" sz="20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g</a:t>
            </a:r>
            <a:r>
              <a:rPr lang="en-US" altLang="zh-CN" sz="20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DB</a:t>
            </a:r>
            <a:endParaRPr lang="en-US" altLang="zh-CN" sz="2000" i="1" dirty="0">
              <a:latin typeface="Times New Roman" pitchFamily="18" charset="0"/>
              <a:ea typeface="华文新魏" pitchFamily="2" charset="-122"/>
              <a:sym typeface="Symbol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B→ </a:t>
            </a:r>
            <a:r>
              <a:rPr lang="en-US" altLang="zh-CN" sz="20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b</a:t>
            </a:r>
            <a:r>
              <a:rPr lang="en-US" altLang="zh-CN" sz="20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CDE</a:t>
            </a:r>
            <a:r>
              <a:rPr lang="en-US" altLang="zh-CN" sz="20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|</a:t>
            </a:r>
            <a:r>
              <a:rPr lang="en-US" altLang="zh-CN" sz="2000" b="1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ε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C→ </a:t>
            </a:r>
            <a:r>
              <a:rPr lang="en-US" altLang="zh-CN" sz="20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</a:t>
            </a:r>
            <a:r>
              <a:rPr lang="en-US" altLang="zh-CN" sz="20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a</a:t>
            </a:r>
            <a:r>
              <a:rPr lang="en-US" altLang="zh-CN" sz="20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B</a:t>
            </a:r>
            <a:r>
              <a:rPr lang="en-US" altLang="zh-CN" sz="20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| </a:t>
            </a:r>
            <a:r>
              <a:rPr lang="en-US" altLang="zh-CN" sz="20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ca</a:t>
            </a:r>
            <a:endParaRPr lang="en-US" altLang="zh-CN" sz="2000" b="1" i="1" dirty="0">
              <a:latin typeface="Times New Roman" pitchFamily="18" charset="0"/>
              <a:ea typeface="华文新魏" pitchFamily="2" charset="-122"/>
              <a:sym typeface="Symbol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D→ </a:t>
            </a:r>
            <a:r>
              <a:rPr lang="en-US" altLang="zh-CN" sz="20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</a:t>
            </a:r>
            <a:r>
              <a:rPr lang="en-US" altLang="zh-CN" sz="20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</a:t>
            </a:r>
            <a:r>
              <a:rPr lang="en-US" altLang="zh-CN" sz="20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|</a:t>
            </a:r>
            <a:r>
              <a:rPr lang="en-US" altLang="zh-CN" sz="2000" b="1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ε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E →</a:t>
            </a:r>
            <a:r>
              <a:rPr lang="en-US" altLang="zh-CN" sz="20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g</a:t>
            </a:r>
            <a:r>
              <a:rPr lang="en-US" altLang="zh-CN" sz="2000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D</a:t>
            </a:r>
            <a:r>
              <a:rPr lang="en-US" altLang="zh-CN" sz="2000" b="1" i="1" dirty="0" err="1">
                <a:latin typeface="Times New Roman" pitchFamily="18" charset="0"/>
                <a:ea typeface="华文新魏" pitchFamily="2" charset="-122"/>
                <a:sym typeface="Symbol" pitchFamily="18" charset="2"/>
              </a:rPr>
              <a:t>f</a:t>
            </a:r>
            <a:r>
              <a:rPr lang="en-US" altLang="zh-CN" sz="2000" b="1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000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| </a:t>
            </a:r>
            <a:r>
              <a:rPr lang="en-US" altLang="zh-CN" sz="2000" b="1" i="1" dirty="0">
                <a:latin typeface="Times New Roman" pitchFamily="18" charset="0"/>
                <a:ea typeface="华文新魏" pitchFamily="2" charset="-122"/>
                <a:sym typeface="Symbol" pitchFamily="18" charset="2"/>
              </a:rPr>
              <a:t>c</a:t>
            </a:r>
            <a:endParaRPr lang="en-US" altLang="zh-CN" sz="2000" i="1" dirty="0">
              <a:latin typeface="Times New Roman" pitchFamily="18" charset="0"/>
              <a:ea typeface="华文新魏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438400" y="1219200"/>
            <a:ext cx="30480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FIRST(S) = {b, d, a, c, g}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FIRST(B) = {b, 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</a:t>
            </a:r>
            <a:r>
              <a:rPr lang="en-US" altLang="zh-CN" sz="2000" i="1" dirty="0">
                <a:cs typeface="Times New Roman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FIRST(C) = {d, a, c}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FIRST(D) = {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d</a:t>
            </a:r>
            <a:r>
              <a:rPr lang="en-US" altLang="zh-CN" sz="2000" i="1" dirty="0">
                <a:cs typeface="Times New Roman" pitchFamily="18" charset="0"/>
              </a:rPr>
              <a:t>, </a:t>
            </a:r>
            <a:r>
              <a:rPr lang="en-US" altLang="zh-CN" sz="2000" i="1" dirty="0">
                <a:cs typeface="Times New Roman" pitchFamily="18" charset="0"/>
                <a:sym typeface="Symbol" pitchFamily="18" charset="2"/>
              </a:rPr>
              <a:t></a:t>
            </a:r>
            <a:r>
              <a:rPr lang="en-US" altLang="zh-CN" sz="2000" i="1" dirty="0">
                <a:cs typeface="Times New Roman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FIRST(E) = {g, c}	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81000" y="3733800"/>
          <a:ext cx="8382000" cy="2590800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7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a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b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c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d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f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g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$</a:t>
                      </a:r>
                      <a:endParaRPr kumimoji="0" lang="zh-CN" altLang="en-US" sz="1800" b="1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S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S→ BCc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S→ BCc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S→ BCc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S→ BCc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S→ gDB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B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B→ ε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B→bCDE 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B→ ε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B→ ε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B→ ε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B→ ε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C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C→DaB 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C→ca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C→DaB 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D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D→ ε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D→ ε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D→ ε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D→dD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D→ ε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D→ ε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D→ ε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</a:rPr>
                        <a:t>E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E → c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华文新魏" pitchFamily="2" charset="-122"/>
                          <a:sym typeface="Symbol" pitchFamily="18" charset="2"/>
                        </a:rPr>
                        <a:t>E →gDf</a:t>
                      </a:r>
                      <a:endParaRPr kumimoji="0" lang="zh-CN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itchFamily="18" charset="0"/>
                        <a:ea typeface="华文新魏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BB7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410200" y="1219200"/>
            <a:ext cx="3581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FOLLOW(S) = {$}</a:t>
            </a:r>
            <a:endParaRPr lang="zh-CN" altLang="en-US" sz="2000" i="1" dirty="0">
              <a:cs typeface="Times New Roman" pitchFamily="18" charset="0"/>
              <a:sym typeface="Symbol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FOLLOW(B) = {$, d, a, c, g}</a:t>
            </a:r>
            <a:r>
              <a:rPr lang="zh-CN" altLang="en-US" sz="2000" i="1" dirty="0"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FOLLOW(C) = {c, d, g} 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FOLLOW(D) = {b, $, g, c, a, f}</a:t>
            </a:r>
            <a:endParaRPr lang="zh-CN" altLang="en-US" sz="2000" i="1" dirty="0"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cs typeface="Times New Roman" pitchFamily="18" charset="0"/>
              </a:rPr>
              <a:t>FOLLOW(E) = {$, d, a, c, g}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 animBg="1"/>
      <p:bldP spid="5" grpId="0"/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</a:t>
            </a:r>
            <a:r>
              <a:rPr lang="en-US" altLang="zh-CN" dirty="0"/>
              <a:t>LL(1)</a:t>
            </a:r>
            <a:r>
              <a:rPr lang="zh-CN" altLang="en-US" dirty="0"/>
              <a:t>文法的例子</a:t>
            </a:r>
          </a:p>
        </p:txBody>
      </p:sp>
      <p:sp>
        <p:nvSpPr>
          <p:cNvPr id="9216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二义性文法不是</a:t>
            </a:r>
            <a:r>
              <a:rPr lang="en-US" altLang="zh-CN" dirty="0"/>
              <a:t>LL(1)</a:t>
            </a:r>
            <a:r>
              <a:rPr lang="zh-CN" altLang="en-US" dirty="0"/>
              <a:t>文法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也存在很多无二义性的文法不是</a:t>
            </a:r>
            <a:r>
              <a:rPr lang="en-US" altLang="zh-CN" dirty="0"/>
              <a:t>LL(1)</a:t>
            </a:r>
            <a:r>
              <a:rPr lang="zh-CN" altLang="en-US" dirty="0"/>
              <a:t>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7F209-4E42-4091-AF4A-CE421CDD3309}" type="slidenum">
              <a:rPr lang="zh-CN" altLang="en-US" smtClean="0"/>
              <a:pPr>
                <a:defRPr/>
              </a:pPr>
              <a:t>94</a:t>
            </a:fld>
            <a:endParaRPr lang="en-US" altLang="zh-CN"/>
          </a:p>
        </p:txBody>
      </p:sp>
      <p:pic>
        <p:nvPicPr>
          <p:cNvPr id="1034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438400"/>
            <a:ext cx="24669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" y="3657600"/>
            <a:ext cx="831056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276600"/>
            <a:ext cx="5438775" cy="322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表驱动的预测分析器</a:t>
            </a:r>
          </a:p>
        </p:txBody>
      </p:sp>
      <p:sp>
        <p:nvSpPr>
          <p:cNvPr id="93188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9050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表驱动的预测分析器模型</a:t>
            </a:r>
            <a:endParaRPr lang="en-US" altLang="zh-CN"/>
          </a:p>
          <a:p>
            <a:pPr lvl="1" eaLnBrk="1" hangingPunct="1">
              <a:lnSpc>
                <a:spcPct val="110000"/>
              </a:lnSpc>
              <a:defRPr/>
            </a:pPr>
            <a:r>
              <a:rPr lang="zh-CN" altLang="en-US" sz="2000"/>
              <a:t>栈存放文法符号，用</a:t>
            </a:r>
            <a:r>
              <a:rPr lang="en-US" altLang="zh-CN" sz="2000"/>
              <a:t>$</a:t>
            </a:r>
            <a:r>
              <a:rPr lang="zh-CN" altLang="en-US" sz="2000"/>
              <a:t>表示栈底，开始时，先将</a:t>
            </a:r>
            <a:r>
              <a:rPr lang="en-US" altLang="zh-CN" sz="2000"/>
              <a:t>S</a:t>
            </a:r>
            <a:r>
              <a:rPr lang="zh-CN" altLang="en-US" sz="2000"/>
              <a:t>推入栈顶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zh-CN" altLang="en-US" sz="2000"/>
              <a:t>输入缓冲区用</a:t>
            </a:r>
            <a:r>
              <a:rPr lang="en-US" altLang="zh-CN" sz="2000"/>
              <a:t>$</a:t>
            </a:r>
            <a:r>
              <a:rPr lang="zh-CN" altLang="en-US" sz="2000"/>
              <a:t>表示输入串结束</a:t>
            </a:r>
            <a:r>
              <a:rPr lang="en-US" altLang="zh-CN" sz="2000"/>
              <a:t>(</a:t>
            </a:r>
            <a:r>
              <a:rPr lang="zh-CN" altLang="en-US" sz="2000"/>
              <a:t>句末符</a:t>
            </a:r>
            <a:r>
              <a:rPr lang="en-US" altLang="zh-CN" sz="2000"/>
              <a:t>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zh-CN" sz="2000" i="1">
                <a:sym typeface="Symbol" pitchFamily="18" charset="2"/>
              </a:rPr>
              <a:t></a:t>
            </a:r>
            <a:r>
              <a:rPr lang="en-US" altLang="zh-CN" sz="2000" i="1"/>
              <a:t>A </a:t>
            </a:r>
            <a:r>
              <a:rPr lang="en-US" altLang="zh-CN" sz="2000" i="1">
                <a:sym typeface="Symbol" pitchFamily="18" charset="2"/>
              </a:rPr>
              <a:t> V</a:t>
            </a:r>
            <a:r>
              <a:rPr lang="en-US" altLang="zh-CN" sz="2000" i="1" baseline="-25000">
                <a:sym typeface="Symbol" pitchFamily="18" charset="2"/>
              </a:rPr>
              <a:t>N</a:t>
            </a:r>
            <a:r>
              <a:rPr lang="en-US" altLang="zh-CN" sz="2000" i="1">
                <a:sym typeface="Symbol" pitchFamily="18" charset="2"/>
              </a:rPr>
              <a:t>, a  V</a:t>
            </a:r>
            <a:r>
              <a:rPr lang="en-US" altLang="zh-CN" sz="2000" i="1" baseline="-25000">
                <a:sym typeface="Symbol" pitchFamily="18" charset="2"/>
              </a:rPr>
              <a:t>T</a:t>
            </a:r>
            <a:r>
              <a:rPr lang="en-US" altLang="zh-CN" sz="2000" i="1">
                <a:sym typeface="Symbol" pitchFamily="18" charset="2"/>
              </a:rPr>
              <a:t>{$} </a:t>
            </a:r>
            <a:r>
              <a:rPr lang="zh-CN" altLang="en-US" sz="2000">
                <a:sym typeface="Symbol" pitchFamily="18" charset="2"/>
              </a:rPr>
              <a:t>预则分析表 </a:t>
            </a:r>
            <a:r>
              <a:rPr lang="en-US" altLang="zh-CN" sz="2000" i="1">
                <a:sym typeface="Symbol" pitchFamily="18" charset="2"/>
              </a:rPr>
              <a:t>M[A, a]=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B630F0-5877-44F5-9251-15BD4E1014A1}" type="slidenum">
              <a:rPr lang="zh-CN" altLang="en-US" smtClean="0"/>
              <a:pPr>
                <a:defRPr/>
              </a:pPr>
              <a:t>95</a:t>
            </a:fld>
            <a:endParaRPr lang="en-US" altLang="zh-CN"/>
          </a:p>
        </p:txBody>
      </p:sp>
      <p:grpSp>
        <p:nvGrpSpPr>
          <p:cNvPr id="104454" name="组合 10"/>
          <p:cNvGrpSpPr>
            <a:grpSpLocks/>
          </p:cNvGrpSpPr>
          <p:nvPr/>
        </p:nvGrpSpPr>
        <p:grpSpPr bwMode="auto">
          <a:xfrm>
            <a:off x="5943600" y="2362200"/>
            <a:ext cx="2438400" cy="1162050"/>
            <a:chOff x="1371600" y="3733800"/>
            <a:chExt cx="2438400" cy="1162110"/>
          </a:xfrm>
        </p:grpSpPr>
        <p:sp>
          <p:nvSpPr>
            <p:cNvPr id="104455" name="AutoShape 5"/>
            <p:cNvSpPr>
              <a:spLocks/>
            </p:cNvSpPr>
            <p:nvPr/>
          </p:nvSpPr>
          <p:spPr bwMode="auto">
            <a:xfrm>
              <a:off x="1371600" y="3886200"/>
              <a:ext cx="71437" cy="792163"/>
            </a:xfrm>
            <a:prstGeom prst="leftBrace">
              <a:avLst>
                <a:gd name="adj1" fmla="val 9240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华文新魏" pitchFamily="2" charset="-122"/>
              </a:endParaRPr>
            </a:p>
          </p:txBody>
        </p:sp>
        <p:sp>
          <p:nvSpPr>
            <p:cNvPr id="104456" name="TextBox 8"/>
            <p:cNvSpPr txBox="1">
              <a:spLocks noChangeArrowheads="1"/>
            </p:cNvSpPr>
            <p:nvPr/>
          </p:nvSpPr>
          <p:spPr bwMode="auto">
            <a:xfrm>
              <a:off x="1524000" y="3733800"/>
              <a:ext cx="2286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ea typeface="华文新魏" pitchFamily="2" charset="-122"/>
                  <a:sym typeface="Symbol" pitchFamily="18" charset="2"/>
                </a:rPr>
                <a:t>A    </a:t>
              </a:r>
              <a:r>
                <a:rPr lang="en-US" altLang="zh-CN" sz="2000">
                  <a:ea typeface="华文新魏" pitchFamily="2" charset="-122"/>
                  <a:sym typeface="Symbol" pitchFamily="18" charset="2"/>
                </a:rPr>
                <a:t>(</a:t>
              </a:r>
              <a:r>
                <a:rPr lang="zh-CN" altLang="en-US" sz="2000">
                  <a:ea typeface="华文新魏" pitchFamily="2" charset="-122"/>
                  <a:sym typeface="Symbol" pitchFamily="18" charset="2"/>
                </a:rPr>
                <a:t>推进栈</a:t>
              </a:r>
              <a:r>
                <a:rPr lang="en-US" altLang="zh-CN" sz="2000">
                  <a:ea typeface="华文新魏" pitchFamily="2" charset="-122"/>
                  <a:sym typeface="Symbol" pitchFamily="18" charset="2"/>
                </a:rPr>
                <a:t>)</a:t>
              </a:r>
              <a:endParaRPr lang="zh-CN" altLang="en-US" sz="2000">
                <a:ea typeface="华文新魏" pitchFamily="2" charset="-122"/>
              </a:endParaRPr>
            </a:p>
          </p:txBody>
        </p:sp>
        <p:sp>
          <p:nvSpPr>
            <p:cNvPr id="104457" name="TextBox 9"/>
            <p:cNvSpPr txBox="1">
              <a:spLocks noChangeArrowheads="1"/>
            </p:cNvSpPr>
            <p:nvPr/>
          </p:nvSpPr>
          <p:spPr bwMode="auto">
            <a:xfrm>
              <a:off x="1524000" y="4495800"/>
              <a:ext cx="20574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>
                  <a:ea typeface="华文新魏" pitchFamily="2" charset="-122"/>
                  <a:sym typeface="Symbol" pitchFamily="18" charset="2"/>
                </a:rPr>
                <a:t>出错标志</a:t>
              </a:r>
              <a:endParaRPr lang="zh-CN" altLang="en-US" sz="2000">
                <a:ea typeface="华文新魏" pitchFamily="2" charset="-122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预测分析器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150" indent="-438150" eaLnBrk="1" hangingPunct="1">
              <a:defRPr/>
            </a:pPr>
            <a:r>
              <a:rPr lang="zh-CN" altLang="en-US" dirty="0"/>
              <a:t>预测分析器总控程序的动作</a:t>
            </a:r>
          </a:p>
          <a:p>
            <a:pPr marL="857250" lvl="1" indent="-400050" eaLnBrk="1" hangingPunct="1">
              <a:defRPr/>
            </a:pPr>
            <a:r>
              <a:rPr lang="zh-CN" altLang="en-US" dirty="0"/>
              <a:t>设栈顶符号为</a:t>
            </a:r>
            <a:r>
              <a:rPr lang="en-US" altLang="zh-CN" i="1" dirty="0"/>
              <a:t>X</a:t>
            </a:r>
            <a:r>
              <a:rPr lang="zh-CN" altLang="en-US" dirty="0"/>
              <a:t>，当前输入符号为 </a:t>
            </a:r>
            <a:r>
              <a:rPr lang="en-US" altLang="zh-CN" i="1" dirty="0"/>
              <a:t>a</a:t>
            </a:r>
            <a:r>
              <a:rPr lang="zh-CN" altLang="en-US" dirty="0"/>
              <a:t>，执行下列动作之一</a:t>
            </a:r>
          </a:p>
          <a:p>
            <a:pPr marL="1295400" lvl="2" indent="-381000" eaLnBrk="1" hangingPunct="1">
              <a:buFont typeface="Wingdings" pitchFamily="2" charset="2"/>
              <a:buAutoNum type="arabicPeriod"/>
              <a:defRPr/>
            </a:pPr>
            <a:r>
              <a:rPr lang="zh-CN" altLang="en-US" dirty="0"/>
              <a:t>若 </a:t>
            </a:r>
            <a:r>
              <a:rPr lang="en-US" altLang="zh-CN" i="1" dirty="0"/>
              <a:t>X = a = $, </a:t>
            </a:r>
            <a:r>
              <a:rPr lang="zh-CN" altLang="en-US" dirty="0"/>
              <a:t>则宣布分析成功，停止分析过程</a:t>
            </a:r>
          </a:p>
          <a:p>
            <a:pPr marL="1295400" lvl="2" indent="-381000" eaLnBrk="1" hangingPunct="1">
              <a:spcBef>
                <a:spcPct val="0"/>
              </a:spcBef>
              <a:buFont typeface="Wingdings" pitchFamily="2" charset="2"/>
              <a:buAutoNum type="arabicPeriod"/>
              <a:defRPr/>
            </a:pPr>
            <a:r>
              <a:rPr lang="zh-CN" altLang="en-US" i="1" dirty="0"/>
              <a:t>若 </a:t>
            </a:r>
            <a:r>
              <a:rPr lang="en-US" altLang="zh-CN" i="1" dirty="0"/>
              <a:t>X = a </a:t>
            </a:r>
            <a:r>
              <a:rPr lang="en-US" altLang="zh-CN" i="1" dirty="0">
                <a:sym typeface="Symbol" pitchFamily="18" charset="2"/>
              </a:rPr>
              <a:t> $, </a:t>
            </a:r>
            <a:r>
              <a:rPr lang="zh-CN" altLang="en-US" dirty="0">
                <a:sym typeface="Symbol" pitchFamily="18" charset="2"/>
              </a:rPr>
              <a:t>则 </a:t>
            </a:r>
            <a:r>
              <a:rPr lang="en-US" altLang="zh-CN" i="1" dirty="0">
                <a:sym typeface="Symbol" pitchFamily="18" charset="2"/>
              </a:rPr>
              <a:t>X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zh-CN" altLang="en-US" dirty="0">
                <a:sym typeface="Symbol" pitchFamily="18" charset="2"/>
              </a:rPr>
              <a:t>退栈，让输入符号 </a:t>
            </a:r>
            <a:r>
              <a:rPr lang="en-US" altLang="zh-CN" i="1" dirty="0">
                <a:sym typeface="Symbol" pitchFamily="18" charset="2"/>
              </a:rPr>
              <a:t>a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zh-CN" altLang="en-US" dirty="0">
                <a:sym typeface="Symbol" pitchFamily="18" charset="2"/>
              </a:rPr>
              <a:t>指向下一个符号</a:t>
            </a:r>
          </a:p>
          <a:p>
            <a:pPr marL="1295400" lvl="2" indent="-381000" eaLnBrk="1" hangingPunct="1">
              <a:buFont typeface="Wingdings" pitchFamily="2" charset="2"/>
              <a:buNone/>
              <a:defRPr/>
            </a:pPr>
            <a:r>
              <a:rPr lang="zh-CN" altLang="en-US" dirty="0">
                <a:sym typeface="Symbol" pitchFamily="18" charset="2"/>
              </a:rPr>
              <a:t>	否则，若 </a:t>
            </a:r>
            <a:r>
              <a:rPr lang="en-US" altLang="zh-CN" i="1" dirty="0">
                <a:sym typeface="Symbol" pitchFamily="18" charset="2"/>
              </a:rPr>
              <a:t>X</a:t>
            </a:r>
            <a:r>
              <a:rPr lang="en-US" altLang="zh-CN" dirty="0">
                <a:sym typeface="Symbol" pitchFamily="18" charset="2"/>
              </a:rPr>
              <a:t>  V</a:t>
            </a:r>
            <a:r>
              <a:rPr lang="en-US" altLang="zh-CN" baseline="-25000" dirty="0">
                <a:sym typeface="Symbol" pitchFamily="18" charset="2"/>
              </a:rPr>
              <a:t>T</a:t>
            </a:r>
            <a:r>
              <a:rPr lang="zh-CN" altLang="en-US" dirty="0">
                <a:sym typeface="Symbol" pitchFamily="18" charset="2"/>
              </a:rPr>
              <a:t>，则调用错误诊断</a:t>
            </a:r>
            <a:r>
              <a:rPr lang="en-US" altLang="zh-CN" i="1" dirty="0">
                <a:sym typeface="Symbol" pitchFamily="18" charset="2"/>
              </a:rPr>
              <a:t>ERROR()</a:t>
            </a:r>
          </a:p>
          <a:p>
            <a:pPr marL="1295400" lvl="2" indent="-381000" eaLnBrk="1" hangingPunct="1">
              <a:buFont typeface="Wingdings" pitchFamily="2" charset="2"/>
              <a:buAutoNum type="arabicPeriod" startAt="3"/>
              <a:defRPr/>
            </a:pPr>
            <a:r>
              <a:rPr lang="zh-CN" altLang="en-US" dirty="0">
                <a:sym typeface="Symbol" pitchFamily="18" charset="2"/>
              </a:rPr>
              <a:t>若 </a:t>
            </a:r>
            <a:r>
              <a:rPr lang="en-US" altLang="zh-CN" i="1" dirty="0">
                <a:sym typeface="Symbol" pitchFamily="18" charset="2"/>
              </a:rPr>
              <a:t>X </a:t>
            </a:r>
            <a:r>
              <a:rPr lang="en-US" altLang="zh-CN" dirty="0">
                <a:sym typeface="Symbol" pitchFamily="18" charset="2"/>
              </a:rPr>
              <a:t> </a:t>
            </a:r>
            <a:r>
              <a:rPr lang="en-US" altLang="zh-CN" dirty="0" err="1">
                <a:sym typeface="Symbol" pitchFamily="18" charset="2"/>
              </a:rPr>
              <a:t>V</a:t>
            </a:r>
            <a:r>
              <a:rPr lang="en-US" altLang="zh-CN" baseline="-25000" dirty="0" err="1">
                <a:sym typeface="Symbol" pitchFamily="18" charset="2"/>
              </a:rPr>
              <a:t>N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zh-CN" altLang="en-US" dirty="0">
                <a:sym typeface="Symbol" pitchFamily="18" charset="2"/>
              </a:rPr>
              <a:t>则查看分析表 </a:t>
            </a:r>
            <a:r>
              <a:rPr lang="en-US" altLang="zh-CN" dirty="0">
                <a:sym typeface="Symbol" pitchFamily="18" charset="2"/>
              </a:rPr>
              <a:t>M</a:t>
            </a:r>
          </a:p>
          <a:p>
            <a:pPr marL="1295400" lvl="2" indent="-381000" eaLnBrk="1" hangingPunct="1">
              <a:buFont typeface="Wingdings" pitchFamily="2" charset="2"/>
              <a:buNone/>
              <a:defRPr/>
            </a:pPr>
            <a:r>
              <a:rPr lang="en-US" altLang="zh-CN" dirty="0">
                <a:sym typeface="Symbol" pitchFamily="18" charset="2"/>
              </a:rPr>
              <a:t>	</a:t>
            </a:r>
            <a:r>
              <a:rPr lang="en-US" altLang="zh-CN" i="1" dirty="0">
                <a:sym typeface="Symbol" pitchFamily="18" charset="2"/>
              </a:rPr>
              <a:t>M[X, a] = X  </a:t>
            </a:r>
            <a:r>
              <a:rPr lang="en-US" altLang="zh-CN" i="1" dirty="0" err="1">
                <a:sym typeface="Symbol" pitchFamily="18" charset="2"/>
              </a:rPr>
              <a:t>x</a:t>
            </a:r>
            <a:r>
              <a:rPr lang="en-US" altLang="zh-CN" i="1" baseline="-25000" dirty="0" err="1">
                <a:sym typeface="Symbol" pitchFamily="18" charset="2"/>
              </a:rPr>
              <a:t>1</a:t>
            </a:r>
            <a:r>
              <a:rPr lang="en-US" altLang="zh-CN" i="1" dirty="0" err="1">
                <a:sym typeface="Symbol" pitchFamily="18" charset="2"/>
              </a:rPr>
              <a:t>x</a:t>
            </a:r>
            <a:r>
              <a:rPr lang="en-US" altLang="zh-CN" i="1" baseline="-25000" dirty="0" err="1">
                <a:sym typeface="Symbol" pitchFamily="18" charset="2"/>
              </a:rPr>
              <a:t>2</a:t>
            </a:r>
            <a:r>
              <a:rPr lang="en-US" altLang="zh-CN" i="1" dirty="0">
                <a:sym typeface="Symbol" pitchFamily="18" charset="2"/>
              </a:rPr>
              <a:t>…</a:t>
            </a:r>
            <a:r>
              <a:rPr lang="en-US" altLang="zh-CN" i="1" dirty="0" err="1">
                <a:sym typeface="Symbol" pitchFamily="18" charset="2"/>
              </a:rPr>
              <a:t>x</a:t>
            </a:r>
            <a:r>
              <a:rPr lang="en-US" altLang="zh-CN" i="1" baseline="-25000" dirty="0" err="1">
                <a:sym typeface="Symbol" pitchFamily="18" charset="2"/>
              </a:rPr>
              <a:t>k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zh-CN" altLang="en-US" dirty="0">
                <a:sym typeface="Symbol" pitchFamily="18" charset="2"/>
              </a:rPr>
              <a:t>弹出 </a:t>
            </a:r>
            <a:r>
              <a:rPr lang="en-US" altLang="zh-CN" i="1" dirty="0">
                <a:sym typeface="Symbol" pitchFamily="18" charset="2"/>
              </a:rPr>
              <a:t>X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zh-CN" altLang="en-US" dirty="0">
                <a:sym typeface="Symbol" pitchFamily="18" charset="2"/>
              </a:rPr>
              <a:t>将</a:t>
            </a:r>
            <a:r>
              <a:rPr lang="zh-CN" altLang="en-US" i="1" dirty="0">
                <a:sym typeface="Symbol" pitchFamily="18" charset="2"/>
              </a:rPr>
              <a:t> </a:t>
            </a:r>
            <a:r>
              <a:rPr lang="en-US" altLang="zh-CN" i="1" dirty="0" err="1">
                <a:sym typeface="Symbol" pitchFamily="18" charset="2"/>
              </a:rPr>
              <a:t>x</a:t>
            </a:r>
            <a:r>
              <a:rPr lang="en-US" altLang="zh-CN" i="1" baseline="-25000" dirty="0" err="1">
                <a:sym typeface="Symbol" pitchFamily="18" charset="2"/>
              </a:rPr>
              <a:t>k</a:t>
            </a:r>
            <a:r>
              <a:rPr lang="en-US" altLang="zh-CN" i="1" dirty="0">
                <a:sym typeface="Symbol" pitchFamily="18" charset="2"/>
              </a:rPr>
              <a:t>, </a:t>
            </a:r>
            <a:r>
              <a:rPr lang="en-US" altLang="zh-CN" i="1" dirty="0" err="1">
                <a:sym typeface="Symbol" pitchFamily="18" charset="2"/>
              </a:rPr>
              <a:t>x</a:t>
            </a:r>
            <a:r>
              <a:rPr lang="en-US" altLang="zh-CN" i="1" baseline="-25000" dirty="0" err="1">
                <a:sym typeface="Symbol" pitchFamily="18" charset="2"/>
              </a:rPr>
              <a:t>k</a:t>
            </a:r>
            <a:r>
              <a:rPr lang="en-US" altLang="zh-CN" i="1" baseline="-25000" dirty="0">
                <a:sym typeface="Symbol" pitchFamily="18" charset="2"/>
              </a:rPr>
              <a:t>-1</a:t>
            </a:r>
            <a:r>
              <a:rPr lang="en-US" altLang="zh-CN" i="1" dirty="0">
                <a:sym typeface="Symbol" pitchFamily="18" charset="2"/>
              </a:rPr>
              <a:t>,…,</a:t>
            </a:r>
            <a:r>
              <a:rPr lang="en-US" altLang="zh-CN" i="1" dirty="0" err="1">
                <a:sym typeface="Symbol" pitchFamily="18" charset="2"/>
              </a:rPr>
              <a:t>x</a:t>
            </a:r>
            <a:r>
              <a:rPr lang="en-US" altLang="zh-CN" i="1" baseline="-25000" dirty="0" err="1">
                <a:sym typeface="Symbol" pitchFamily="18" charset="2"/>
              </a:rPr>
              <a:t>1</a:t>
            </a:r>
            <a:r>
              <a:rPr lang="zh-CN" altLang="en-US" dirty="0">
                <a:sym typeface="Symbol" pitchFamily="18" charset="2"/>
              </a:rPr>
              <a:t>推入栈</a:t>
            </a:r>
          </a:p>
          <a:p>
            <a:pPr marL="1295400" lvl="2" indent="-381000" eaLnBrk="1" hangingPunct="1">
              <a:buFont typeface="Wingdings" pitchFamily="2" charset="2"/>
              <a:buNone/>
              <a:defRPr/>
            </a:pPr>
            <a:r>
              <a:rPr lang="zh-CN" altLang="en-US" dirty="0">
                <a:sym typeface="Symbol" pitchFamily="18" charset="2"/>
              </a:rPr>
              <a:t>	</a:t>
            </a:r>
            <a:r>
              <a:rPr lang="en-US" altLang="zh-CN" i="1" dirty="0">
                <a:sym typeface="Symbol" pitchFamily="18" charset="2"/>
              </a:rPr>
              <a:t>M[X, a] = X  </a:t>
            </a:r>
            <a:r>
              <a:rPr lang="en-US" altLang="zh-CN" dirty="0">
                <a:sym typeface="Symbol" pitchFamily="18" charset="2"/>
              </a:rPr>
              <a:t>, </a:t>
            </a:r>
            <a:r>
              <a:rPr lang="zh-CN" altLang="en-US" dirty="0">
                <a:sym typeface="Symbol" pitchFamily="18" charset="2"/>
              </a:rPr>
              <a:t>仅弹出 </a:t>
            </a:r>
            <a:r>
              <a:rPr lang="en-US" altLang="zh-CN" dirty="0">
                <a:sym typeface="Symbol" pitchFamily="18" charset="2"/>
              </a:rPr>
              <a:t>X, </a:t>
            </a:r>
            <a:r>
              <a:rPr lang="zh-CN" altLang="en-US" dirty="0">
                <a:sym typeface="Symbol" pitchFamily="18" charset="2"/>
              </a:rPr>
              <a:t>并不推入任何符号</a:t>
            </a:r>
          </a:p>
          <a:p>
            <a:pPr marL="1295400" lvl="2" indent="-381000" eaLnBrk="1" hangingPunct="1">
              <a:buFont typeface="Wingdings" pitchFamily="2" charset="2"/>
              <a:buNone/>
              <a:defRPr/>
            </a:pPr>
            <a:r>
              <a:rPr lang="zh-CN" altLang="en-US" dirty="0">
                <a:sym typeface="Symbol" pitchFamily="18" charset="2"/>
              </a:rPr>
              <a:t>	</a:t>
            </a:r>
            <a:r>
              <a:rPr lang="en-US" altLang="zh-CN" i="1" dirty="0">
                <a:sym typeface="Symbol" pitchFamily="18" charset="2"/>
              </a:rPr>
              <a:t>M[X, a] = </a:t>
            </a:r>
            <a:r>
              <a:rPr lang="zh-CN" altLang="en-US" dirty="0">
                <a:sym typeface="Symbol" pitchFamily="18" charset="2"/>
              </a:rPr>
              <a:t>出错标志，调用错误诊断</a:t>
            </a:r>
            <a:r>
              <a:rPr lang="en-US" altLang="zh-CN" i="1" dirty="0">
                <a:sym typeface="Symbol" pitchFamily="18" charset="2"/>
              </a:rPr>
              <a:t>ERROR()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084CB3-50B3-4647-9F86-9FB90E21F6EF}" type="slidenum">
              <a:rPr lang="zh-CN" altLang="en-US" smtClean="0"/>
              <a:pPr>
                <a:defRPr/>
              </a:pPr>
              <a:t>96</a:t>
            </a:fld>
            <a:endParaRPr lang="en-US" altLang="zh-CN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表驱动的预测语法分析算法</a:t>
            </a:r>
            <a:r>
              <a:rPr lang="en-US" altLang="zh-CN" dirty="0"/>
              <a:t>(</a:t>
            </a:r>
            <a:r>
              <a:rPr lang="zh-CN" altLang="en-US" dirty="0"/>
              <a:t>总控程序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AC4B81-2A34-4F50-8AB5-DAC034B008A1}" type="slidenum">
              <a:rPr lang="zh-CN" altLang="en-US" smtClean="0"/>
              <a:pPr>
                <a:defRPr/>
              </a:pPr>
              <a:t>97</a:t>
            </a:fld>
            <a:endParaRPr lang="en-US" altLang="zh-CN"/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667000"/>
            <a:ext cx="777240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295400"/>
            <a:ext cx="87661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表驱动的预测分析过程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6CD4DB91-BC68-45ED-90F1-D01A7B03563C}" type="slidenum">
              <a:rPr lang="zh-CN" altLang="en-US" smtClean="0"/>
              <a:pPr>
                <a:defRPr/>
              </a:pPr>
              <a:t>98</a:t>
            </a:fld>
            <a:endParaRPr lang="en-US" altLang="zh-CN"/>
          </a:p>
        </p:txBody>
      </p:sp>
      <p:pic>
        <p:nvPicPr>
          <p:cNvPr id="10752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90600" y="1219200"/>
            <a:ext cx="6858000" cy="5507038"/>
          </a:xfr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……</a:t>
            </a:r>
            <a:r>
              <a:rPr lang="zh-CN" altLang="en-US"/>
              <a:t>预测分析表的构造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已知文法</a:t>
            </a:r>
            <a:r>
              <a:rPr lang="en-US" altLang="zh-CN" dirty="0"/>
              <a:t>G(S)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altLang="zh-CN" dirty="0"/>
              <a:t>S →S*</a:t>
            </a:r>
            <a:r>
              <a:rPr lang="en-US" altLang="zh-CN" dirty="0" err="1"/>
              <a:t>aP</a:t>
            </a:r>
            <a:r>
              <a:rPr lang="en-US" altLang="zh-CN" dirty="0"/>
              <a:t> | </a:t>
            </a:r>
            <a:r>
              <a:rPr lang="en-US" altLang="zh-CN" dirty="0" err="1"/>
              <a:t>aP</a:t>
            </a:r>
            <a:r>
              <a:rPr lang="en-US" altLang="zh-CN" dirty="0"/>
              <a:t> | *</a:t>
            </a:r>
            <a:r>
              <a:rPr lang="en-US" altLang="zh-CN" dirty="0" err="1"/>
              <a:t>aP</a:t>
            </a:r>
            <a:endParaRPr lang="en-US" altLang="zh-CN" dirty="0"/>
          </a:p>
          <a:p>
            <a:pPr lvl="1">
              <a:buFont typeface="Wingdings" pitchFamily="2" charset="2"/>
              <a:buNone/>
              <a:defRPr/>
            </a:pPr>
            <a:r>
              <a:rPr lang="en-US" altLang="zh-CN" dirty="0"/>
              <a:t>P → +</a:t>
            </a:r>
            <a:r>
              <a:rPr lang="en-US" altLang="zh-CN" dirty="0" err="1"/>
              <a:t>aP</a:t>
            </a:r>
            <a:r>
              <a:rPr lang="en-US" altLang="zh-CN" dirty="0"/>
              <a:t> | +a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dirty="0"/>
              <a:t>将文法改写为</a:t>
            </a:r>
            <a:r>
              <a:rPr lang="en-US" altLang="zh-CN" i="1" dirty="0"/>
              <a:t>LL(1)</a:t>
            </a:r>
            <a:r>
              <a:rPr lang="zh-CN" altLang="en-US" dirty="0"/>
              <a:t>文法</a:t>
            </a:r>
            <a:r>
              <a:rPr lang="en-US" altLang="zh-CN" i="1" dirty="0"/>
              <a:t>G’(S)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dirty="0"/>
              <a:t>构造文法</a:t>
            </a:r>
            <a:r>
              <a:rPr lang="en-US" altLang="zh-CN" i="1" dirty="0"/>
              <a:t>G’</a:t>
            </a:r>
            <a:r>
              <a:rPr lang="zh-CN" altLang="en-US" dirty="0"/>
              <a:t>的预测分析表</a:t>
            </a:r>
          </a:p>
          <a:p>
            <a:pPr>
              <a:defRPr/>
            </a:pPr>
            <a:r>
              <a:rPr lang="zh-CN" altLang="en-US" dirty="0"/>
              <a:t>解答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）消除左递归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）提取左公因子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）计算</a:t>
            </a:r>
            <a:r>
              <a:rPr lang="en-US" altLang="zh-CN" dirty="0"/>
              <a:t>First</a:t>
            </a:r>
            <a:r>
              <a:rPr lang="zh-CN" altLang="en-US" dirty="0"/>
              <a:t>和</a:t>
            </a:r>
            <a:r>
              <a:rPr lang="en-US" altLang="zh-CN" dirty="0"/>
              <a:t>Follow</a:t>
            </a:r>
            <a:r>
              <a:rPr lang="zh-CN" altLang="en-US" dirty="0"/>
              <a:t>集合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）构造预测分析表</a:t>
            </a:r>
            <a:endParaRPr lang="en-US" altLang="zh-CN" dirty="0"/>
          </a:p>
          <a:p>
            <a:pPr lvl="1"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）给出</a:t>
            </a:r>
            <a:r>
              <a:rPr lang="en-US" altLang="zh-CN" dirty="0" err="1"/>
              <a:t>a+a</a:t>
            </a:r>
            <a:r>
              <a:rPr lang="en-US" altLang="zh-CN" dirty="0"/>
              <a:t>*</a:t>
            </a:r>
            <a:r>
              <a:rPr lang="en-US" altLang="zh-CN" dirty="0" err="1"/>
              <a:t>a+a</a:t>
            </a:r>
            <a:r>
              <a:rPr lang="zh-CN" altLang="en-US" dirty="0"/>
              <a:t>的分析过程</a:t>
            </a:r>
            <a:endParaRPr lang="en-US" altLang="zh-CN" dirty="0"/>
          </a:p>
          <a:p>
            <a:pPr lvl="1">
              <a:buFont typeface="Wingdings" pitchFamily="2" charset="2"/>
              <a:buNone/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3200"/>
            <a:ext cx="2133600" cy="254000"/>
          </a:xfrm>
        </p:spPr>
        <p:txBody>
          <a:bodyPr/>
          <a:lstStyle/>
          <a:p>
            <a:pPr>
              <a:defRPr/>
            </a:pPr>
            <a:fld id="{D612B168-E312-485E-A46F-8730A8141053}" type="slidenum">
              <a:rPr lang="zh-CN" altLang="en-US"/>
              <a:pPr>
                <a:defRPr/>
              </a:pPr>
              <a:t>99</a:t>
            </a:fld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mple">
  <a:themeElements>
    <a:clrScheme name="sample 3">
      <a:dk1>
        <a:srgbClr val="003366"/>
      </a:dk1>
      <a:lt1>
        <a:srgbClr val="FFFFFF"/>
      </a:lt1>
      <a:dk2>
        <a:srgbClr val="99190B"/>
      </a:dk2>
      <a:lt2>
        <a:srgbClr val="DDDDDD"/>
      </a:lt2>
      <a:accent1>
        <a:srgbClr val="1F63AD"/>
      </a:accent1>
      <a:accent2>
        <a:srgbClr val="D28302"/>
      </a:accent2>
      <a:accent3>
        <a:srgbClr val="FFFFFF"/>
      </a:accent3>
      <a:accent4>
        <a:srgbClr val="002A56"/>
      </a:accent4>
      <a:accent5>
        <a:srgbClr val="ABB7D3"/>
      </a:accent5>
      <a:accent6>
        <a:srgbClr val="BE7602"/>
      </a:accent6>
      <a:hlink>
        <a:srgbClr val="3CA051"/>
      </a:hlink>
      <a:folHlink>
        <a:srgbClr val="97ADB5"/>
      </a:folHlink>
    </a:clrScheme>
    <a:fontScheme name="sample">
      <a:majorFont>
        <a:latin typeface="华文行楷"/>
        <a:ea typeface="华文行楷"/>
        <a:cs typeface=""/>
      </a:majorFont>
      <a:minorFont>
        <a:latin typeface="Verdana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tx2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ample 1">
        <a:dk1>
          <a:srgbClr val="000066"/>
        </a:dk1>
        <a:lt1>
          <a:srgbClr val="FFFFFF"/>
        </a:lt1>
        <a:dk2>
          <a:srgbClr val="40297B"/>
        </a:dk2>
        <a:lt2>
          <a:srgbClr val="DDDDDD"/>
        </a:lt2>
        <a:accent1>
          <a:srgbClr val="35978E"/>
        </a:accent1>
        <a:accent2>
          <a:srgbClr val="1E86E4"/>
        </a:accent2>
        <a:accent3>
          <a:srgbClr val="FFFFFF"/>
        </a:accent3>
        <a:accent4>
          <a:srgbClr val="000056"/>
        </a:accent4>
        <a:accent5>
          <a:srgbClr val="AEC9C6"/>
        </a:accent5>
        <a:accent6>
          <a:srgbClr val="1A79CF"/>
        </a:accent6>
        <a:hlink>
          <a:srgbClr val="9CAA32"/>
        </a:hlink>
        <a:folHlink>
          <a:srgbClr val="ACB3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66"/>
        </a:dk1>
        <a:lt1>
          <a:srgbClr val="FFFFFF"/>
        </a:lt1>
        <a:dk2>
          <a:srgbClr val="0F5ABD"/>
        </a:dk2>
        <a:lt2>
          <a:srgbClr val="DDDDDD"/>
        </a:lt2>
        <a:accent1>
          <a:srgbClr val="7061C9"/>
        </a:accent1>
        <a:accent2>
          <a:srgbClr val="53BB9B"/>
        </a:accent2>
        <a:accent3>
          <a:srgbClr val="FFFFFF"/>
        </a:accent3>
        <a:accent4>
          <a:srgbClr val="000056"/>
        </a:accent4>
        <a:accent5>
          <a:srgbClr val="BBB7E1"/>
        </a:accent5>
        <a:accent6>
          <a:srgbClr val="4AA98C"/>
        </a:accent6>
        <a:hlink>
          <a:srgbClr val="57B2D7"/>
        </a:hlink>
        <a:folHlink>
          <a:srgbClr val="BCC8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3366"/>
        </a:dk1>
        <a:lt1>
          <a:srgbClr val="FFFFFF"/>
        </a:lt1>
        <a:dk2>
          <a:srgbClr val="99190B"/>
        </a:dk2>
        <a:lt2>
          <a:srgbClr val="DDDDDD"/>
        </a:lt2>
        <a:accent1>
          <a:srgbClr val="1F63AD"/>
        </a:accent1>
        <a:accent2>
          <a:srgbClr val="D28302"/>
        </a:accent2>
        <a:accent3>
          <a:srgbClr val="FFFFFF"/>
        </a:accent3>
        <a:accent4>
          <a:srgbClr val="002A56"/>
        </a:accent4>
        <a:accent5>
          <a:srgbClr val="ABB7D3"/>
        </a:accent5>
        <a:accent6>
          <a:srgbClr val="BE7602"/>
        </a:accent6>
        <a:hlink>
          <a:srgbClr val="3CA051"/>
        </a:hlink>
        <a:folHlink>
          <a:srgbClr val="97AD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35536</TotalTime>
  <Words>7049</Words>
  <Application>Microsoft Office PowerPoint</Application>
  <PresentationFormat>全屏显示(4:3)</PresentationFormat>
  <Paragraphs>696</Paragraphs>
  <Slides>104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3" baseType="lpstr">
      <vt:lpstr>Times New Roman</vt:lpstr>
      <vt:lpstr>Arial</vt:lpstr>
      <vt:lpstr>华文新魏</vt:lpstr>
      <vt:lpstr>Wingdings</vt:lpstr>
      <vt:lpstr>华文行楷</vt:lpstr>
      <vt:lpstr>Courier New</vt:lpstr>
      <vt:lpstr>Verdana</vt:lpstr>
      <vt:lpstr>sample</vt:lpstr>
      <vt:lpstr>Visio</vt:lpstr>
      <vt:lpstr>第4章 语法分析（上）</vt:lpstr>
      <vt:lpstr>语法分析</vt:lpstr>
      <vt:lpstr>语法分析器的例子</vt:lpstr>
      <vt:lpstr>Overview</vt:lpstr>
      <vt:lpstr>Contents</vt:lpstr>
      <vt:lpstr>引论</vt:lpstr>
      <vt:lpstr>语法分析器的作用</vt:lpstr>
      <vt:lpstr>编译器模型中语法分析器的位置</vt:lpstr>
      <vt:lpstr>语法分析器的分类</vt:lpstr>
      <vt:lpstr>代表性的文法</vt:lpstr>
      <vt:lpstr>代表性的文法</vt:lpstr>
      <vt:lpstr>语法错误的处理</vt:lpstr>
      <vt:lpstr>语法错误的处理</vt:lpstr>
      <vt:lpstr>错误恢复策略</vt:lpstr>
      <vt:lpstr>错误恢复策略</vt:lpstr>
      <vt:lpstr>错误恢复策略</vt:lpstr>
      <vt:lpstr>上下文无关文法</vt:lpstr>
      <vt:lpstr>上下文无关文法的正式定义</vt:lpstr>
      <vt:lpstr>例……上下文无关文法</vt:lpstr>
      <vt:lpstr>符号表示的约定</vt:lpstr>
      <vt:lpstr>符号表示的约定</vt:lpstr>
      <vt:lpstr>推导（ Derivation）</vt:lpstr>
      <vt:lpstr>推导</vt:lpstr>
      <vt:lpstr>句型、句子和语言</vt:lpstr>
      <vt:lpstr>例……句型、句子和语言</vt:lpstr>
      <vt:lpstr>最左推导和最右推导</vt:lpstr>
      <vt:lpstr>最左推导和最右推导</vt:lpstr>
      <vt:lpstr>语法分析树和推导</vt:lpstr>
      <vt:lpstr>例……语法分析树和推导</vt:lpstr>
      <vt:lpstr>例……语法分析树和推导</vt:lpstr>
      <vt:lpstr>语法分析树和推导</vt:lpstr>
      <vt:lpstr>二义性</vt:lpstr>
      <vt:lpstr>例……二义性</vt:lpstr>
      <vt:lpstr>验证文法生成的语言</vt:lpstr>
      <vt:lpstr>PowerPoint 演示文稿</vt:lpstr>
      <vt:lpstr>例……文法和语言</vt:lpstr>
      <vt:lpstr>例……文法和语言</vt:lpstr>
      <vt:lpstr>简单程序语言文法……1</vt:lpstr>
      <vt:lpstr>简单程序语言文法……2</vt:lpstr>
      <vt:lpstr>练习4.2（作业）</vt:lpstr>
      <vt:lpstr>练习4.2（作业）</vt:lpstr>
      <vt:lpstr>文法和语言……补充练习</vt:lpstr>
      <vt:lpstr>补充练习……解答</vt:lpstr>
      <vt:lpstr>上下文无关文法……补充练习1</vt:lpstr>
      <vt:lpstr>补充练习1……解答</vt:lpstr>
      <vt:lpstr>上下文无关文法……补充练习2</vt:lpstr>
      <vt:lpstr>补充练习2……解答</vt:lpstr>
      <vt:lpstr>练习4.2</vt:lpstr>
      <vt:lpstr>文法分类</vt:lpstr>
      <vt:lpstr>词法分析和语法分析</vt:lpstr>
      <vt:lpstr>上下文无关文法和正则表达式</vt:lpstr>
      <vt:lpstr>例……上下文无关文法和正则表达式</vt:lpstr>
      <vt:lpstr>上下文无关文法和正则表达式</vt:lpstr>
      <vt:lpstr>文法和语言的分类</vt:lpstr>
      <vt:lpstr>文法和语言的分类</vt:lpstr>
      <vt:lpstr>自顶向下的语法分析</vt:lpstr>
      <vt:lpstr>自顶向下的语法分析</vt:lpstr>
      <vt:lpstr>自顶向下的语法分析</vt:lpstr>
      <vt:lpstr>PowerPoint 演示文稿</vt:lpstr>
      <vt:lpstr>左递归的消除</vt:lpstr>
      <vt:lpstr>一个消除直接左递归的例子</vt:lpstr>
      <vt:lpstr>左递归的消除</vt:lpstr>
      <vt:lpstr>左递归的消除……算法思想</vt:lpstr>
      <vt:lpstr>例……左递归的消除</vt:lpstr>
      <vt:lpstr>例……左递归的消除</vt:lpstr>
      <vt:lpstr>例……左递归的消除（课堂练习）</vt:lpstr>
      <vt:lpstr>回溯的问题</vt:lpstr>
      <vt:lpstr>提取左公因子</vt:lpstr>
      <vt:lpstr>例……提取左公因子</vt:lpstr>
      <vt:lpstr>FIRST和FOLLOW</vt:lpstr>
      <vt:lpstr>FIRST</vt:lpstr>
      <vt:lpstr>计算FIRST集合</vt:lpstr>
      <vt:lpstr>计算FIRST集合</vt:lpstr>
      <vt:lpstr>FOLLOW</vt:lpstr>
      <vt:lpstr>计算FOLLOW集合</vt:lpstr>
      <vt:lpstr>例……FIRST和FOLLOW</vt:lpstr>
      <vt:lpstr>例……FIRST和FOLLOW</vt:lpstr>
      <vt:lpstr>LL(1)文法</vt:lpstr>
      <vt:lpstr>LL(1)文法的定义和判定</vt:lpstr>
      <vt:lpstr>练习4.3</vt:lpstr>
      <vt:lpstr>递归下降的语法分析</vt:lpstr>
      <vt:lpstr>例……递归下降分析程序</vt:lpstr>
      <vt:lpstr>递归下降语法分析的问题</vt:lpstr>
      <vt:lpstr>递归下降语法分析的问题</vt:lpstr>
      <vt:lpstr>预测分析表</vt:lpstr>
      <vt:lpstr>预测分析表的构造</vt:lpstr>
      <vt:lpstr>例……预测分析表的构造</vt:lpstr>
      <vt:lpstr>PowerPoint 演示文稿</vt:lpstr>
      <vt:lpstr>PowerPoint 演示文稿</vt:lpstr>
      <vt:lpstr>PowerPoint 演示文稿</vt:lpstr>
      <vt:lpstr>PowerPoint 演示文稿</vt:lpstr>
      <vt:lpstr>预测分析表和LL(1)文法</vt:lpstr>
      <vt:lpstr>例……构造预测分析表</vt:lpstr>
      <vt:lpstr>非LL(1)文法的例子</vt:lpstr>
      <vt:lpstr>表驱动的预测分析器</vt:lpstr>
      <vt:lpstr>预测分析器</vt:lpstr>
      <vt:lpstr>表驱动的预测语法分析算法(总控程序)</vt:lpstr>
      <vt:lpstr>例……表驱动的预测分析过程</vt:lpstr>
      <vt:lpstr>例……预测分析表的构造</vt:lpstr>
      <vt:lpstr>例……解答</vt:lpstr>
      <vt:lpstr>LL(1)……补充练习（5、6、7课堂自主练习）</vt:lpstr>
      <vt:lpstr>补充练习……解答</vt:lpstr>
      <vt:lpstr>练习4.4（5、6、7）是作业</vt:lpstr>
      <vt:lpstr>消除二义性</vt:lpstr>
    </vt:vector>
  </TitlesOfParts>
  <Company>Guilddesign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Maxbao</cp:lastModifiedBy>
  <cp:revision>723</cp:revision>
  <dcterms:created xsi:type="dcterms:W3CDTF">2004-08-26T06:30:40Z</dcterms:created>
  <dcterms:modified xsi:type="dcterms:W3CDTF">2023-11-08T12:31:57Z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2023-11-08T12:31:56Z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767d9d23-86e1-443f-b911-b06abf3f921b</vt:lpwstr>
  </property>
  <property fmtid="{D5CDD505-2E9C-101B-9397-08002B2CF9AE}" pid="7" name="MSIP_Label_defa4170-0d19-0005-0004-bc88714345d2_ActionId">
    <vt:lpwstr>b842df59-bfa2-4fdc-9b74-5653e4905899</vt:lpwstr>
  </property>
  <property fmtid="{D5CDD505-2E9C-101B-9397-08002B2CF9AE}" pid="8" name="MSIP_Label_defa4170-0d19-0005-0004-bc88714345d2_ContentBits">
    <vt:lpwstr>0</vt:lpwstr>
  </property>
</Properties>
</file>